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1" r:id="rId2"/>
    <p:sldId id="261" r:id="rId3"/>
    <p:sldId id="266" r:id="rId4"/>
    <p:sldId id="259" r:id="rId5"/>
    <p:sldId id="262" r:id="rId6"/>
    <p:sldId id="263" r:id="rId7"/>
    <p:sldId id="264" r:id="rId8"/>
    <p:sldId id="265" r:id="rId9"/>
    <p:sldId id="258" r:id="rId10"/>
    <p:sldId id="269" r:id="rId11"/>
    <p:sldId id="256" r:id="rId12"/>
    <p:sldId id="273" r:id="rId13"/>
    <p:sldId id="279" r:id="rId14"/>
    <p:sldId id="274" r:id="rId15"/>
    <p:sldId id="272" r:id="rId16"/>
    <p:sldId id="277" r:id="rId17"/>
    <p:sldId id="270" r:id="rId18"/>
    <p:sldId id="276" r:id="rId19"/>
    <p:sldId id="280"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C827CA-1C7D-4EF3-9D2C-84D9E9FB9D05}" v="180" dt="2023-09-29T05:27:01.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1" d="100"/>
          <a:sy n="11" d="100"/>
        </p:scale>
        <p:origin x="255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4C4C4-DE5B-45E5-B379-BE57B3131763}" type="datetimeFigureOut">
              <a:rPr lang="en-GB" smtClean="0"/>
              <a:t>20/11/2023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1B5AD-FDCD-4324-B2EA-2F31C93901EC}" type="slidenum">
              <a:rPr lang="en-GB" smtClean="0"/>
              <a:t>‹#›</a:t>
            </a:fld>
            <a:endParaRPr lang="en-GB"/>
          </a:p>
        </p:txBody>
      </p:sp>
    </p:spTree>
    <p:extLst>
      <p:ext uri="{BB962C8B-B14F-4D97-AF65-F5344CB8AC3E}">
        <p14:creationId xmlns:p14="http://schemas.microsoft.com/office/powerpoint/2010/main" val="339538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rojectzerowf.co.u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iles.eric.ed.gov/fulltext/EJ1208711.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rimsoneducation.org/uk/blog/junior-prep/time-manageme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rimsoneducation.org/uk/blog/extracurriculars/internships-for-high-school-studen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17 in the character journal</a:t>
            </a:r>
          </a:p>
        </p:txBody>
      </p:sp>
      <p:sp>
        <p:nvSpPr>
          <p:cNvPr id="4" name="Slide Number Placeholder 3"/>
          <p:cNvSpPr>
            <a:spLocks noGrp="1"/>
          </p:cNvSpPr>
          <p:nvPr>
            <p:ph type="sldNum" sz="quarter" idx="5"/>
          </p:nvPr>
        </p:nvSpPr>
        <p:spPr/>
        <p:txBody>
          <a:bodyPr/>
          <a:lstStyle/>
          <a:p>
            <a:fld id="{F541B5AD-FDCD-4324-B2EA-2F31C93901EC}" type="slidenum">
              <a:rPr lang="en-GB" smtClean="0"/>
              <a:t>2</a:t>
            </a:fld>
            <a:endParaRPr lang="en-GB"/>
          </a:p>
        </p:txBody>
      </p:sp>
    </p:spTree>
    <p:extLst>
      <p:ext uri="{BB962C8B-B14F-4D97-AF65-F5344CB8AC3E}">
        <p14:creationId xmlns:p14="http://schemas.microsoft.com/office/powerpoint/2010/main" val="128576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17 in the character journal</a:t>
            </a:r>
          </a:p>
        </p:txBody>
      </p:sp>
      <p:sp>
        <p:nvSpPr>
          <p:cNvPr id="4" name="Slide Number Placeholder 3"/>
          <p:cNvSpPr>
            <a:spLocks noGrp="1"/>
          </p:cNvSpPr>
          <p:nvPr>
            <p:ph type="sldNum" sz="quarter" idx="5"/>
          </p:nvPr>
        </p:nvSpPr>
        <p:spPr/>
        <p:txBody>
          <a:bodyPr/>
          <a:lstStyle/>
          <a:p>
            <a:fld id="{F541B5AD-FDCD-4324-B2EA-2F31C93901EC}" type="slidenum">
              <a:rPr lang="en-GB" smtClean="0"/>
              <a:t>11</a:t>
            </a:fld>
            <a:endParaRPr lang="en-GB"/>
          </a:p>
        </p:txBody>
      </p:sp>
    </p:spTree>
    <p:extLst>
      <p:ext uri="{BB962C8B-B14F-4D97-AF65-F5344CB8AC3E}">
        <p14:creationId xmlns:p14="http://schemas.microsoft.com/office/powerpoint/2010/main" val="337836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17 in the character journal</a:t>
            </a:r>
          </a:p>
        </p:txBody>
      </p:sp>
      <p:sp>
        <p:nvSpPr>
          <p:cNvPr id="4" name="Slide Number Placeholder 3"/>
          <p:cNvSpPr>
            <a:spLocks noGrp="1"/>
          </p:cNvSpPr>
          <p:nvPr>
            <p:ph type="sldNum" sz="quarter" idx="5"/>
          </p:nvPr>
        </p:nvSpPr>
        <p:spPr/>
        <p:txBody>
          <a:bodyPr/>
          <a:lstStyle/>
          <a:p>
            <a:fld id="{F541B5AD-FDCD-4324-B2EA-2F31C93901EC}" type="slidenum">
              <a:rPr lang="en-GB" smtClean="0"/>
              <a:t>12</a:t>
            </a:fld>
            <a:endParaRPr lang="en-GB"/>
          </a:p>
        </p:txBody>
      </p:sp>
    </p:spTree>
    <p:extLst>
      <p:ext uri="{BB962C8B-B14F-4D97-AF65-F5344CB8AC3E}">
        <p14:creationId xmlns:p14="http://schemas.microsoft.com/office/powerpoint/2010/main" val="351935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17 in the character journal</a:t>
            </a:r>
          </a:p>
        </p:txBody>
      </p:sp>
      <p:sp>
        <p:nvSpPr>
          <p:cNvPr id="4" name="Slide Number Placeholder 3"/>
          <p:cNvSpPr>
            <a:spLocks noGrp="1"/>
          </p:cNvSpPr>
          <p:nvPr>
            <p:ph type="sldNum" sz="quarter" idx="5"/>
          </p:nvPr>
        </p:nvSpPr>
        <p:spPr/>
        <p:txBody>
          <a:bodyPr/>
          <a:lstStyle/>
          <a:p>
            <a:fld id="{F541B5AD-FDCD-4324-B2EA-2F31C93901EC}" type="slidenum">
              <a:rPr lang="en-GB" smtClean="0"/>
              <a:t>13</a:t>
            </a:fld>
            <a:endParaRPr lang="en-GB"/>
          </a:p>
        </p:txBody>
      </p:sp>
    </p:spTree>
    <p:extLst>
      <p:ext uri="{BB962C8B-B14F-4D97-AF65-F5344CB8AC3E}">
        <p14:creationId xmlns:p14="http://schemas.microsoft.com/office/powerpoint/2010/main" val="2441008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17 in the character journal</a:t>
            </a:r>
          </a:p>
        </p:txBody>
      </p:sp>
      <p:sp>
        <p:nvSpPr>
          <p:cNvPr id="4" name="Slide Number Placeholder 3"/>
          <p:cNvSpPr>
            <a:spLocks noGrp="1"/>
          </p:cNvSpPr>
          <p:nvPr>
            <p:ph type="sldNum" sz="quarter" idx="5"/>
          </p:nvPr>
        </p:nvSpPr>
        <p:spPr/>
        <p:txBody>
          <a:bodyPr/>
          <a:lstStyle/>
          <a:p>
            <a:fld id="{F541B5AD-FDCD-4324-B2EA-2F31C93901EC}" type="slidenum">
              <a:rPr lang="en-GB" smtClean="0"/>
              <a:t>14</a:t>
            </a:fld>
            <a:endParaRPr lang="en-GB"/>
          </a:p>
        </p:txBody>
      </p:sp>
    </p:spTree>
    <p:extLst>
      <p:ext uri="{BB962C8B-B14F-4D97-AF65-F5344CB8AC3E}">
        <p14:creationId xmlns:p14="http://schemas.microsoft.com/office/powerpoint/2010/main" val="278693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sng" dirty="0">
                <a:solidFill>
                  <a:srgbClr val="303030"/>
                </a:solidFill>
                <a:effectLst/>
                <a:latin typeface="-apple-system"/>
                <a:hlinkClick r:id="rId3"/>
              </a:rPr>
              <a:t>Project Zero</a:t>
            </a:r>
            <a:endParaRPr lang="en-GB" b="0" i="0" dirty="0">
              <a:solidFill>
                <a:srgbClr val="303030"/>
              </a:solidFill>
              <a:effectLst/>
              <a:latin typeface="-apple-system"/>
            </a:endParaRPr>
          </a:p>
          <a:p>
            <a:pPr algn="l"/>
            <a:r>
              <a:rPr lang="en-GB" b="1" i="0" dirty="0">
                <a:solidFill>
                  <a:srgbClr val="303030"/>
                </a:solidFill>
                <a:effectLst/>
                <a:latin typeface="-apple-system"/>
              </a:rPr>
              <a:t>Tuesday Youth space – 5pm-7pm</a:t>
            </a:r>
            <a:endParaRPr lang="en-GB" b="0" i="0" dirty="0">
              <a:solidFill>
                <a:srgbClr val="303030"/>
              </a:solidFill>
              <a:effectLst/>
              <a:latin typeface="-apple-system"/>
            </a:endParaRPr>
          </a:p>
          <a:p>
            <a:pPr algn="l"/>
            <a:r>
              <a:rPr lang="en-GB" b="0" i="0" dirty="0">
                <a:solidFill>
                  <a:srgbClr val="303030"/>
                </a:solidFill>
                <a:effectLst/>
                <a:latin typeface="-apple-system"/>
              </a:rPr>
              <a:t>This a chance for young people to engage with activities in the centre. Suitable for walk- ins and anyone aged 8-16 is welcome. Activities include boxing, football, arts and crafts, air hockey, table tennis, pool and snooker.</a:t>
            </a:r>
          </a:p>
          <a:p>
            <a:pPr algn="l"/>
            <a:r>
              <a:rPr lang="en-GB" b="1" i="0" dirty="0">
                <a:solidFill>
                  <a:srgbClr val="303030"/>
                </a:solidFill>
                <a:effectLst/>
                <a:latin typeface="-apple-system"/>
              </a:rPr>
              <a:t>Wednesday 5pm-7pm</a:t>
            </a:r>
            <a:endParaRPr lang="en-GB" b="0" i="0" dirty="0">
              <a:solidFill>
                <a:srgbClr val="303030"/>
              </a:solidFill>
              <a:effectLst/>
              <a:latin typeface="-apple-system"/>
            </a:endParaRPr>
          </a:p>
          <a:p>
            <a:pPr algn="l"/>
            <a:r>
              <a:rPr lang="en-GB" b="1" i="0" dirty="0">
                <a:solidFill>
                  <a:srgbClr val="303030"/>
                </a:solidFill>
                <a:effectLst/>
                <a:latin typeface="-apple-system"/>
              </a:rPr>
              <a:t>Wednesday Youth Space</a:t>
            </a:r>
            <a:r>
              <a:rPr lang="en-GB" b="0" i="0" dirty="0">
                <a:solidFill>
                  <a:srgbClr val="303030"/>
                </a:solidFill>
                <a:effectLst/>
                <a:latin typeface="-apple-system"/>
              </a:rPr>
              <a:t>, 5-7pm, for any young people who have signed up for our clubs.</a:t>
            </a:r>
          </a:p>
          <a:p>
            <a:pPr algn="l"/>
            <a:r>
              <a:rPr lang="en-GB" b="1" i="0" dirty="0">
                <a:solidFill>
                  <a:srgbClr val="303030"/>
                </a:solidFill>
                <a:effectLst/>
                <a:latin typeface="-apple-system"/>
              </a:rPr>
              <a:t>Good4Girls</a:t>
            </a:r>
            <a:r>
              <a:rPr lang="en-GB" b="0" i="0" dirty="0">
                <a:solidFill>
                  <a:srgbClr val="303030"/>
                </a:solidFill>
                <a:effectLst/>
                <a:latin typeface="-apple-system"/>
              </a:rPr>
              <a:t> – in partnership with Focus C.I.C, self esteem support, mental health and wellbeing support, sports and social action plan focus.</a:t>
            </a:r>
          </a:p>
          <a:p>
            <a:pPr algn="l"/>
            <a:r>
              <a:rPr lang="en-GB" b="1" i="0" dirty="0" err="1">
                <a:solidFill>
                  <a:srgbClr val="303030"/>
                </a:solidFill>
                <a:effectLst/>
                <a:latin typeface="-apple-system"/>
              </a:rPr>
              <a:t>FilmMaking</a:t>
            </a:r>
            <a:r>
              <a:rPr lang="en-GB" b="0" i="0" dirty="0">
                <a:solidFill>
                  <a:srgbClr val="303030"/>
                </a:solidFill>
                <a:effectLst/>
                <a:latin typeface="-apple-system"/>
              </a:rPr>
              <a:t>– Bring your story board to life and with this film creation workshop</a:t>
            </a:r>
          </a:p>
          <a:p>
            <a:pPr algn="l"/>
            <a:r>
              <a:rPr lang="en-GB" b="1" i="0" dirty="0">
                <a:solidFill>
                  <a:srgbClr val="303030"/>
                </a:solidFill>
                <a:effectLst/>
                <a:latin typeface="-apple-system"/>
              </a:rPr>
              <a:t>Digi World</a:t>
            </a:r>
            <a:r>
              <a:rPr lang="en-GB" b="0" i="0" dirty="0">
                <a:solidFill>
                  <a:srgbClr val="303030"/>
                </a:solidFill>
                <a:effectLst/>
                <a:latin typeface="-apple-system"/>
              </a:rPr>
              <a:t>– All things Gaming and coding, ran from our Games base room.</a:t>
            </a:r>
          </a:p>
          <a:p>
            <a:pPr algn="l"/>
            <a:r>
              <a:rPr lang="en-GB" b="1" i="0" dirty="0">
                <a:solidFill>
                  <a:srgbClr val="303030"/>
                </a:solidFill>
                <a:effectLst/>
                <a:latin typeface="-apple-system"/>
              </a:rPr>
              <a:t>Our Space</a:t>
            </a:r>
            <a:r>
              <a:rPr lang="en-GB" b="0" i="0" dirty="0">
                <a:solidFill>
                  <a:srgbClr val="303030"/>
                </a:solidFill>
                <a:effectLst/>
                <a:latin typeface="-apple-system"/>
              </a:rPr>
              <a:t>, Fridays once a month, 6pm-8:30pm, age 14+</a:t>
            </a:r>
          </a:p>
          <a:p>
            <a:pPr algn="l"/>
            <a:r>
              <a:rPr lang="en-GB" b="1" i="0" dirty="0">
                <a:solidFill>
                  <a:srgbClr val="303030"/>
                </a:solidFill>
                <a:effectLst/>
                <a:latin typeface="-apple-system"/>
              </a:rPr>
              <a:t>Open Mic Night</a:t>
            </a:r>
            <a:r>
              <a:rPr lang="en-GB" b="0" i="0" dirty="0">
                <a:solidFill>
                  <a:srgbClr val="303030"/>
                </a:solidFill>
                <a:effectLst/>
                <a:latin typeface="-apple-system"/>
              </a:rPr>
              <a:t> – rapping, singing, dancing, acting, spoken word and poetry.</a:t>
            </a:r>
          </a:p>
          <a:p>
            <a:pPr algn="l"/>
            <a:r>
              <a:rPr lang="en-GB" b="1" i="0" dirty="0">
                <a:solidFill>
                  <a:srgbClr val="303030"/>
                </a:solidFill>
                <a:effectLst/>
                <a:latin typeface="-apple-system"/>
              </a:rPr>
              <a:t>Vibez and Essence</a:t>
            </a:r>
            <a:r>
              <a:rPr lang="en-GB" b="0" i="0" dirty="0">
                <a:solidFill>
                  <a:srgbClr val="303030"/>
                </a:solidFill>
                <a:effectLst/>
                <a:latin typeface="-apple-system"/>
              </a:rPr>
              <a:t>, Thursday once a month 6pm-8pm, age 11-24</a:t>
            </a:r>
          </a:p>
          <a:p>
            <a:pPr algn="l"/>
            <a:r>
              <a:rPr lang="en-GB" b="1" i="0" dirty="0">
                <a:solidFill>
                  <a:srgbClr val="303030"/>
                </a:solidFill>
                <a:effectLst/>
                <a:latin typeface="-apple-system"/>
              </a:rPr>
              <a:t>Ladies Night</a:t>
            </a:r>
            <a:r>
              <a:rPr lang="en-GB" b="0" i="0" dirty="0">
                <a:solidFill>
                  <a:srgbClr val="303030"/>
                </a:solidFill>
                <a:effectLst/>
                <a:latin typeface="-apple-system"/>
              </a:rPr>
              <a:t>– focusing on different themes, bringing workshops and games together to help educate and unite our young women.</a:t>
            </a:r>
          </a:p>
          <a:p>
            <a:pPr algn="l"/>
            <a:r>
              <a:rPr lang="en-GB" b="1" i="1" dirty="0">
                <a:solidFill>
                  <a:srgbClr val="303030"/>
                </a:solidFill>
                <a:effectLst/>
                <a:latin typeface="-apple-system"/>
              </a:rPr>
              <a:t>Address: The Outset Centre, 2A Grange Road, E17 8AH</a:t>
            </a:r>
            <a:endParaRPr lang="en-GB" b="0" i="0" dirty="0">
              <a:solidFill>
                <a:srgbClr val="303030"/>
              </a:solidFill>
              <a:effectLst/>
              <a:latin typeface="-apple-system"/>
            </a:endParaRPr>
          </a:p>
          <a:p>
            <a:pPr algn="l"/>
            <a:r>
              <a:rPr lang="en-GB" b="1" i="0" u="sng" dirty="0">
                <a:solidFill>
                  <a:srgbClr val="303030"/>
                </a:solidFill>
                <a:effectLst/>
                <a:latin typeface="-apple-system"/>
                <a:hlinkClick r:id="rId3"/>
              </a:rPr>
              <a:t>www.projectzerowf.co.uk</a:t>
            </a:r>
            <a:endParaRPr lang="en-GB" b="0" i="0" dirty="0">
              <a:solidFill>
                <a:srgbClr val="303030"/>
              </a:solidFill>
              <a:effectLst/>
              <a:latin typeface="-apple-system"/>
            </a:endParaRPr>
          </a:p>
          <a:p>
            <a:pPr algn="l"/>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15</a:t>
            </a:fld>
            <a:endParaRPr lang="en-GB"/>
          </a:p>
        </p:txBody>
      </p:sp>
    </p:spTree>
    <p:extLst>
      <p:ext uri="{BB962C8B-B14F-4D97-AF65-F5344CB8AC3E}">
        <p14:creationId xmlns:p14="http://schemas.microsoft.com/office/powerpoint/2010/main" val="1942529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3747D"/>
                </a:solidFill>
                <a:effectLst/>
                <a:latin typeface="Montserrat" panose="00000500000000000000" pitchFamily="2" charset="0"/>
              </a:rPr>
              <a:t>Although you probably participate in activities outside of school, think about the benefits of extracurricular activities and how to maximise your passions. The lessons you’ll learn from participating in meaningful extracurricular activities will help you get a job, apply to universities, and live a meaningful life.</a:t>
            </a:r>
          </a:p>
          <a:p>
            <a:pPr algn="l"/>
            <a:r>
              <a:rPr lang="en-GB" b="0" i="0" dirty="0">
                <a:solidFill>
                  <a:srgbClr val="73747D"/>
                </a:solidFill>
                <a:effectLst/>
                <a:latin typeface="Montserrat" panose="00000500000000000000" pitchFamily="2" charset="0"/>
              </a:rPr>
              <a:t>What are you waiting for? Go join a club, start an online class or volunteer today!</a:t>
            </a:r>
          </a:p>
          <a:p>
            <a:pPr algn="l"/>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16</a:t>
            </a:fld>
            <a:endParaRPr lang="en-GB"/>
          </a:p>
        </p:txBody>
      </p:sp>
    </p:spTree>
    <p:extLst>
      <p:ext uri="{BB962C8B-B14F-4D97-AF65-F5344CB8AC3E}">
        <p14:creationId xmlns:p14="http://schemas.microsoft.com/office/powerpoint/2010/main" val="344098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solidFill>
                  <a:srgbClr val="000000"/>
                </a:solidFill>
                <a:effectLst/>
                <a:latin typeface="Calibri" panose="020F0502020204030204" pitchFamily="34" charset="0"/>
                <a:ea typeface="Times New Roman" panose="02020603050405020304" pitchFamily="18" charset="0"/>
              </a:rPr>
              <a:t>School opportunities they have had so far/currently have (extra-curricular timetable, activities days, trips, cultural gala etc) + time for students to tick what they have already done.</a:t>
            </a:r>
            <a:endParaRPr lang="en-GB" b="0" dirty="0"/>
          </a:p>
        </p:txBody>
      </p:sp>
      <p:sp>
        <p:nvSpPr>
          <p:cNvPr id="4" name="Slide Number Placeholder 3"/>
          <p:cNvSpPr>
            <a:spLocks noGrp="1"/>
          </p:cNvSpPr>
          <p:nvPr>
            <p:ph type="sldNum" sz="quarter" idx="5"/>
          </p:nvPr>
        </p:nvSpPr>
        <p:spPr/>
        <p:txBody>
          <a:bodyPr/>
          <a:lstStyle/>
          <a:p>
            <a:fld id="{F541B5AD-FDCD-4324-B2EA-2F31C93901EC}" type="slidenum">
              <a:rPr lang="en-GB" smtClean="0"/>
              <a:t>17</a:t>
            </a:fld>
            <a:endParaRPr lang="en-GB"/>
          </a:p>
        </p:txBody>
      </p:sp>
    </p:spTree>
    <p:extLst>
      <p:ext uri="{BB962C8B-B14F-4D97-AF65-F5344CB8AC3E}">
        <p14:creationId xmlns:p14="http://schemas.microsoft.com/office/powerpoint/2010/main" val="766818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solidFill>
                  <a:srgbClr val="000000"/>
                </a:solidFill>
                <a:effectLst/>
                <a:latin typeface="Calibri" panose="020F0502020204030204" pitchFamily="34" charset="0"/>
                <a:ea typeface="Times New Roman" panose="02020603050405020304" pitchFamily="18" charset="0"/>
              </a:rPr>
              <a:t>School opportunities they have had so far/currently have (extra-curricular timetable, activities days, trips, cultural gala etc) + time for students to tick what they have already done.</a:t>
            </a:r>
            <a:endParaRPr lang="en-GB" b="0" dirty="0"/>
          </a:p>
        </p:txBody>
      </p:sp>
      <p:sp>
        <p:nvSpPr>
          <p:cNvPr id="4" name="Slide Number Placeholder 3"/>
          <p:cNvSpPr>
            <a:spLocks noGrp="1"/>
          </p:cNvSpPr>
          <p:nvPr>
            <p:ph type="sldNum" sz="quarter" idx="5"/>
          </p:nvPr>
        </p:nvSpPr>
        <p:spPr/>
        <p:txBody>
          <a:bodyPr/>
          <a:lstStyle/>
          <a:p>
            <a:fld id="{F541B5AD-FDCD-4324-B2EA-2F31C93901EC}" type="slidenum">
              <a:rPr lang="en-GB" smtClean="0"/>
              <a:t>18</a:t>
            </a:fld>
            <a:endParaRPr lang="en-GB"/>
          </a:p>
        </p:txBody>
      </p:sp>
    </p:spTree>
    <p:extLst>
      <p:ext uri="{BB962C8B-B14F-4D97-AF65-F5344CB8AC3E}">
        <p14:creationId xmlns:p14="http://schemas.microsoft.com/office/powerpoint/2010/main" val="998474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17 in the character journal </a:t>
            </a:r>
            <a:r>
              <a:rPr lang="en-GB" sz="1800" dirty="0">
                <a:effectLst/>
                <a:latin typeface="Calibri" panose="020F0502020204030204" pitchFamily="34" charset="0"/>
                <a:ea typeface="Calibri" panose="020F0502020204030204" pitchFamily="34" charset="0"/>
              </a:rPr>
              <a:t>Discuss key character traits &amp; link this to charter activities.</a:t>
            </a:r>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19</a:t>
            </a:fld>
            <a:endParaRPr lang="en-GB"/>
          </a:p>
        </p:txBody>
      </p:sp>
    </p:spTree>
    <p:extLst>
      <p:ext uri="{BB962C8B-B14F-4D97-AF65-F5344CB8AC3E}">
        <p14:creationId xmlns:p14="http://schemas.microsoft.com/office/powerpoint/2010/main" val="146291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17 in the character journal </a:t>
            </a:r>
            <a:r>
              <a:rPr lang="en-GB" sz="1800" dirty="0">
                <a:effectLst/>
                <a:latin typeface="Calibri" panose="020F0502020204030204" pitchFamily="34" charset="0"/>
                <a:ea typeface="Calibri" panose="020F0502020204030204" pitchFamily="34" charset="0"/>
              </a:rPr>
              <a:t>Discuss key character traits &amp; link this to charter activities.</a:t>
            </a:r>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20</a:t>
            </a:fld>
            <a:endParaRPr lang="en-GB"/>
          </a:p>
        </p:txBody>
      </p:sp>
    </p:spTree>
    <p:extLst>
      <p:ext uri="{BB962C8B-B14F-4D97-AF65-F5344CB8AC3E}">
        <p14:creationId xmlns:p14="http://schemas.microsoft.com/office/powerpoint/2010/main" val="53490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17 in the character journal </a:t>
            </a:r>
            <a:r>
              <a:rPr lang="en-GB" sz="1800" dirty="0">
                <a:effectLst/>
                <a:latin typeface="Calibri" panose="020F0502020204030204" pitchFamily="34" charset="0"/>
                <a:ea typeface="Calibri" panose="020F0502020204030204" pitchFamily="34" charset="0"/>
              </a:rPr>
              <a:t>Discuss key character traits &amp; link this to charter activities.</a:t>
            </a:r>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3</a:t>
            </a:fld>
            <a:endParaRPr lang="en-GB"/>
          </a:p>
        </p:txBody>
      </p:sp>
    </p:spTree>
    <p:extLst>
      <p:ext uri="{BB962C8B-B14F-4D97-AF65-F5344CB8AC3E}">
        <p14:creationId xmlns:p14="http://schemas.microsoft.com/office/powerpoint/2010/main" val="137788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3747D"/>
                </a:solidFill>
                <a:effectLst/>
                <a:latin typeface="Montserrat" panose="00000500000000000000" pitchFamily="2" charset="0"/>
              </a:rPr>
              <a:t>Some students worry that participating in extracurriculars may take away too much time from their schoolwork, thus hurting their grades; however, </a:t>
            </a:r>
            <a:r>
              <a:rPr lang="en-GB" b="1" i="0" dirty="0">
                <a:solidFill>
                  <a:srgbClr val="73747D"/>
                </a:solidFill>
                <a:effectLst/>
                <a:latin typeface="Montserrat" panose="00000500000000000000" pitchFamily="2" charset="0"/>
              </a:rPr>
              <a:t>extracurricular activities can improve your overall outlook on school!</a:t>
            </a:r>
            <a:endParaRPr lang="en-GB" b="0" i="0" dirty="0">
              <a:solidFill>
                <a:srgbClr val="73747D"/>
              </a:solidFill>
              <a:effectLst/>
              <a:latin typeface="Montserrat" panose="00000500000000000000" pitchFamily="2" charset="0"/>
            </a:endParaRPr>
          </a:p>
          <a:p>
            <a:pPr algn="l"/>
            <a:r>
              <a:rPr lang="en-GB" b="0" i="0" dirty="0">
                <a:solidFill>
                  <a:srgbClr val="73747D"/>
                </a:solidFill>
                <a:effectLst/>
                <a:latin typeface="Montserrat" panose="00000500000000000000" pitchFamily="2" charset="0"/>
              </a:rPr>
              <a:t>Participating in activities you are passionate about can increase your brain function, and help you concentrate and manage your time better, all of which contribute to higher grades. High endurance sports, for example, will train you to focus and build stamina in the face of intense difficulty. This gives you an advantage when it comes to studying and taking exams.</a:t>
            </a:r>
          </a:p>
          <a:p>
            <a:pPr algn="l"/>
            <a:r>
              <a:rPr lang="en-GB" b="0" i="0" dirty="0">
                <a:solidFill>
                  <a:srgbClr val="73747D"/>
                </a:solidFill>
                <a:effectLst/>
                <a:latin typeface="Montserrat" panose="00000500000000000000" pitchFamily="2" charset="0"/>
              </a:rPr>
              <a:t>Lots of studies have been conducted on the relationship between </a:t>
            </a:r>
            <a:r>
              <a:rPr lang="en-GB" b="0" i="0" u="sng" strike="noStrike" dirty="0">
                <a:solidFill>
                  <a:srgbClr val="ED4B53"/>
                </a:solidFill>
                <a:effectLst/>
                <a:latin typeface="Montserrat" panose="00000500000000000000" pitchFamily="2" charset="0"/>
                <a:hlinkClick r:id="rId3"/>
              </a:rPr>
              <a:t>extracurricular activities and academic performance</a:t>
            </a:r>
            <a:r>
              <a:rPr lang="en-GB" b="0" i="0" dirty="0">
                <a:solidFill>
                  <a:srgbClr val="73747D"/>
                </a:solidFill>
                <a:effectLst/>
                <a:latin typeface="Montserrat" panose="00000500000000000000" pitchFamily="2" charset="0"/>
              </a:rPr>
              <a:t>, and they all show that students who participate in them have higher grades, more positive attitudes toward school and higher academic aspirations.</a:t>
            </a:r>
          </a:p>
          <a:p>
            <a:br>
              <a:rPr lang="en-GB" b="0" i="0" dirty="0">
                <a:solidFill>
                  <a:srgbClr val="73747D"/>
                </a:solidFill>
                <a:effectLst/>
                <a:latin typeface="Montserrat" panose="00000500000000000000" pitchFamily="2" charset="0"/>
              </a:rPr>
            </a:br>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4</a:t>
            </a:fld>
            <a:endParaRPr lang="en-GB"/>
          </a:p>
        </p:txBody>
      </p:sp>
    </p:spTree>
    <p:extLst>
      <p:ext uri="{BB962C8B-B14F-4D97-AF65-F5344CB8AC3E}">
        <p14:creationId xmlns:p14="http://schemas.microsoft.com/office/powerpoint/2010/main" val="290000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3747D"/>
                </a:solidFill>
                <a:effectLst/>
                <a:latin typeface="Montserrat" panose="00000500000000000000" pitchFamily="2" charset="0"/>
              </a:rPr>
              <a:t>When you participate in different activities, </a:t>
            </a:r>
            <a:r>
              <a:rPr lang="en-GB" b="1" i="0" dirty="0">
                <a:solidFill>
                  <a:srgbClr val="73747D"/>
                </a:solidFill>
                <a:effectLst/>
                <a:latin typeface="Montserrat" panose="00000500000000000000" pitchFamily="2" charset="0"/>
              </a:rPr>
              <a:t>you’ll get the opportunity to explore a range of interests and unlock passions you never knew you had!</a:t>
            </a:r>
            <a:r>
              <a:rPr lang="en-GB" b="0" i="0" dirty="0">
                <a:solidFill>
                  <a:srgbClr val="73747D"/>
                </a:solidFill>
                <a:effectLst/>
                <a:latin typeface="Montserrat" panose="00000500000000000000" pitchFamily="2" charset="0"/>
              </a:rPr>
              <a:t> Plus, diversifying your interests broadens your worldview.</a:t>
            </a:r>
          </a:p>
          <a:p>
            <a:pPr algn="l"/>
            <a:r>
              <a:rPr lang="en-GB" b="0" i="0" dirty="0">
                <a:solidFill>
                  <a:srgbClr val="73747D"/>
                </a:solidFill>
                <a:effectLst/>
                <a:latin typeface="Montserrat" panose="00000500000000000000" pitchFamily="2" charset="0"/>
              </a:rPr>
              <a:t>Think about it this way: if you join a philosophy club, you’ll begin to look at the world through the eyes of a budding philosopher.</a:t>
            </a:r>
          </a:p>
          <a:p>
            <a:br>
              <a:rPr lang="en-GB" dirty="0"/>
            </a:br>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5</a:t>
            </a:fld>
            <a:endParaRPr lang="en-GB"/>
          </a:p>
        </p:txBody>
      </p:sp>
    </p:spTree>
    <p:extLst>
      <p:ext uri="{BB962C8B-B14F-4D97-AF65-F5344CB8AC3E}">
        <p14:creationId xmlns:p14="http://schemas.microsoft.com/office/powerpoint/2010/main" val="3880109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3747D"/>
                </a:solidFill>
                <a:effectLst/>
                <a:latin typeface="Montserrat" panose="00000500000000000000" pitchFamily="2" charset="0"/>
              </a:rPr>
              <a:t>When you succeed in the activities you love, your self-confidence will improve. For example, let’s say you’re really good at math and your teacher encourages you to get involved in competitions. You decide to join the school team and start training for the national Math Olympiad. You realize how fun math can be and how talented you actually are during the process, which gives your confidence a massive boost.</a:t>
            </a:r>
          </a:p>
          <a:p>
            <a:pPr algn="l"/>
            <a:r>
              <a:rPr lang="en-GB" b="1" i="0" dirty="0">
                <a:solidFill>
                  <a:srgbClr val="73747D"/>
                </a:solidFill>
                <a:effectLst/>
                <a:latin typeface="Montserrat" panose="00000500000000000000" pitchFamily="2" charset="0"/>
              </a:rPr>
              <a:t>Working hard and mastering new skills in a fun, relaxed – and sometimes competitive – setting allows you to be successful without the pressure of getting a good grade</a:t>
            </a:r>
            <a:r>
              <a:rPr lang="en-GB" b="0" i="0" dirty="0">
                <a:solidFill>
                  <a:srgbClr val="73747D"/>
                </a:solidFill>
                <a:effectLst/>
                <a:latin typeface="Montserrat" panose="00000500000000000000" pitchFamily="2" charset="0"/>
              </a:rPr>
              <a:t>. Plus, once your confidence improves, you’ll be more open to taking risks in all aspects of your life</a:t>
            </a:r>
          </a:p>
          <a:p>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6</a:t>
            </a:fld>
            <a:endParaRPr lang="en-GB"/>
          </a:p>
        </p:txBody>
      </p:sp>
    </p:spTree>
    <p:extLst>
      <p:ext uri="{BB962C8B-B14F-4D97-AF65-F5344CB8AC3E}">
        <p14:creationId xmlns:p14="http://schemas.microsoft.com/office/powerpoint/2010/main" val="3550171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3747D"/>
                </a:solidFill>
                <a:effectLst/>
                <a:latin typeface="Montserrat" panose="00000500000000000000" pitchFamily="2" charset="0"/>
              </a:rPr>
              <a:t>Let’s be honest. Making friends can be challenging, but one of the easiest ways is through extracurricular activities! Each extracurricular you engage in provides you with another opportunity to expand your social network, which will also come in handy when you’re looking for a job.</a:t>
            </a:r>
          </a:p>
          <a:p>
            <a:pPr algn="l"/>
            <a:r>
              <a:rPr lang="en-GB" b="0" i="0" dirty="0">
                <a:solidFill>
                  <a:srgbClr val="73747D"/>
                </a:solidFill>
                <a:effectLst/>
                <a:latin typeface="Montserrat" panose="00000500000000000000" pitchFamily="2" charset="0"/>
              </a:rPr>
              <a:t>Plus, if you make friends in your extracurricular activities, you’ll be more likely to get more deeply involved. For example, if you make a few friends doing community service at school, you might decide to start a volunteer club together and really impact your community!</a:t>
            </a:r>
          </a:p>
          <a:p>
            <a:br>
              <a:rPr lang="en-GB" dirty="0"/>
            </a:br>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7</a:t>
            </a:fld>
            <a:endParaRPr lang="en-GB"/>
          </a:p>
        </p:txBody>
      </p:sp>
    </p:spTree>
    <p:extLst>
      <p:ext uri="{BB962C8B-B14F-4D97-AF65-F5344CB8AC3E}">
        <p14:creationId xmlns:p14="http://schemas.microsoft.com/office/powerpoint/2010/main" val="481517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3747D"/>
                </a:solidFill>
                <a:effectLst/>
                <a:latin typeface="Montserrat" panose="00000500000000000000" pitchFamily="2" charset="0"/>
              </a:rPr>
              <a:t>On top of all the benefits of extracurricular activities, we already discussed, one of the greatest advantages extracurricular activities give you is “real world” skills.</a:t>
            </a:r>
          </a:p>
          <a:p>
            <a:pPr algn="l"/>
            <a:r>
              <a:rPr lang="en-GB" b="0" i="0" dirty="0">
                <a:solidFill>
                  <a:srgbClr val="73747D"/>
                </a:solidFill>
                <a:effectLst/>
                <a:latin typeface="Montserrat" panose="00000500000000000000" pitchFamily="2" charset="0"/>
              </a:rPr>
              <a:t>These skills include (but are not limited to):</a:t>
            </a:r>
          </a:p>
          <a:p>
            <a:pPr algn="l">
              <a:buFont typeface="Arial" panose="020B0604020202020204" pitchFamily="34" charset="0"/>
              <a:buNone/>
            </a:pPr>
            <a:endParaRPr lang="en-GB" b="0" i="0" dirty="0">
              <a:solidFill>
                <a:srgbClr val="73747D"/>
              </a:solidFill>
              <a:effectLst/>
              <a:latin typeface="Montserrat" panose="00000500000000000000" pitchFamily="2" charset="0"/>
            </a:endParaRPr>
          </a:p>
          <a:p>
            <a:pPr algn="l">
              <a:buFont typeface="Arial" panose="020B0604020202020204" pitchFamily="34" charset="0"/>
              <a:buChar char="•"/>
            </a:pPr>
            <a:r>
              <a:rPr lang="en-GB" b="0" i="0" dirty="0">
                <a:solidFill>
                  <a:srgbClr val="73747D"/>
                </a:solidFill>
                <a:effectLst/>
                <a:latin typeface="Montserrat" panose="00000500000000000000" pitchFamily="2" charset="0"/>
              </a:rPr>
              <a:t>Goal setting</a:t>
            </a:r>
          </a:p>
          <a:p>
            <a:pPr algn="l">
              <a:buFont typeface="Arial" panose="020B0604020202020204" pitchFamily="34" charset="0"/>
              <a:buChar char="•"/>
            </a:pPr>
            <a:r>
              <a:rPr lang="en-GB" b="0" i="0" dirty="0">
                <a:solidFill>
                  <a:srgbClr val="73747D"/>
                </a:solidFill>
                <a:effectLst/>
                <a:latin typeface="Montserrat" panose="00000500000000000000" pitchFamily="2" charset="0"/>
              </a:rPr>
              <a:t>Teamwork</a:t>
            </a:r>
          </a:p>
          <a:p>
            <a:pPr algn="l">
              <a:buFont typeface="Arial" panose="020B0604020202020204" pitchFamily="34" charset="0"/>
              <a:buChar char="•"/>
            </a:pPr>
            <a:r>
              <a:rPr lang="en-GB" b="0" i="0" u="sng" strike="noStrike" dirty="0">
                <a:solidFill>
                  <a:srgbClr val="ED4B53"/>
                </a:solidFill>
                <a:effectLst/>
                <a:latin typeface="Montserrat" panose="00000500000000000000" pitchFamily="2" charset="0"/>
                <a:hlinkClick r:id="rId3"/>
              </a:rPr>
              <a:t>Time management</a:t>
            </a:r>
            <a:endParaRPr lang="en-GB" b="0" i="0" dirty="0">
              <a:solidFill>
                <a:srgbClr val="73747D"/>
              </a:solidFill>
              <a:effectLst/>
              <a:latin typeface="Montserrat" panose="00000500000000000000" pitchFamily="2" charset="0"/>
            </a:endParaRPr>
          </a:p>
          <a:p>
            <a:pPr algn="l">
              <a:buFont typeface="Arial" panose="020B0604020202020204" pitchFamily="34" charset="0"/>
              <a:buChar char="•"/>
            </a:pPr>
            <a:r>
              <a:rPr lang="en-GB" b="0" i="0" dirty="0">
                <a:solidFill>
                  <a:srgbClr val="73747D"/>
                </a:solidFill>
                <a:effectLst/>
                <a:latin typeface="Montserrat" panose="00000500000000000000" pitchFamily="2" charset="0"/>
              </a:rPr>
              <a:t>Prioritisation</a:t>
            </a:r>
          </a:p>
          <a:p>
            <a:pPr algn="l">
              <a:buFont typeface="Arial" panose="020B0604020202020204" pitchFamily="34" charset="0"/>
              <a:buChar char="•"/>
            </a:pPr>
            <a:r>
              <a:rPr lang="en-GB" b="0" i="0" dirty="0">
                <a:solidFill>
                  <a:srgbClr val="73747D"/>
                </a:solidFill>
                <a:effectLst/>
                <a:latin typeface="Montserrat" panose="00000500000000000000" pitchFamily="2" charset="0"/>
              </a:rPr>
              <a:t>Problem-solving</a:t>
            </a:r>
          </a:p>
          <a:p>
            <a:pPr algn="l">
              <a:buFont typeface="Arial" panose="020B0604020202020204" pitchFamily="34" charset="0"/>
              <a:buChar char="•"/>
            </a:pPr>
            <a:r>
              <a:rPr lang="en-GB" b="0" i="0" dirty="0">
                <a:solidFill>
                  <a:srgbClr val="73747D"/>
                </a:solidFill>
                <a:effectLst/>
                <a:latin typeface="Montserrat" panose="00000500000000000000" pitchFamily="2" charset="0"/>
              </a:rPr>
              <a:t>Analytical thinking</a:t>
            </a:r>
          </a:p>
          <a:p>
            <a:pPr algn="l">
              <a:buFont typeface="Arial" panose="020B0604020202020204" pitchFamily="34" charset="0"/>
              <a:buChar char="•"/>
            </a:pPr>
            <a:r>
              <a:rPr lang="en-GB" b="0" i="0" dirty="0">
                <a:solidFill>
                  <a:srgbClr val="73747D"/>
                </a:solidFill>
                <a:effectLst/>
                <a:latin typeface="Montserrat" panose="00000500000000000000" pitchFamily="2" charset="0"/>
              </a:rPr>
              <a:t>Leadership</a:t>
            </a:r>
          </a:p>
          <a:p>
            <a:pPr algn="l">
              <a:buFont typeface="Arial" panose="020B0604020202020204" pitchFamily="34" charset="0"/>
              <a:buChar char="•"/>
            </a:pPr>
            <a:r>
              <a:rPr lang="en-GB" b="0" i="0" dirty="0">
                <a:solidFill>
                  <a:srgbClr val="73747D"/>
                </a:solidFill>
                <a:effectLst/>
                <a:latin typeface="Montserrat" panose="00000500000000000000" pitchFamily="2" charset="0"/>
              </a:rPr>
              <a:t>Public speaking</a:t>
            </a:r>
          </a:p>
          <a:p>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8</a:t>
            </a:fld>
            <a:endParaRPr lang="en-GB"/>
          </a:p>
        </p:txBody>
      </p:sp>
    </p:spTree>
    <p:extLst>
      <p:ext uri="{BB962C8B-B14F-4D97-AF65-F5344CB8AC3E}">
        <p14:creationId xmlns:p14="http://schemas.microsoft.com/office/powerpoint/2010/main" val="3598976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3747D"/>
                </a:solidFill>
                <a:effectLst/>
                <a:latin typeface="Montserrat" panose="00000500000000000000" pitchFamily="2" charset="0"/>
              </a:rPr>
              <a:t>Without previous </a:t>
            </a:r>
            <a:r>
              <a:rPr lang="en-GB" b="0" i="0" u="sng" strike="noStrike" dirty="0">
                <a:solidFill>
                  <a:srgbClr val="ED4B53"/>
                </a:solidFill>
                <a:effectLst/>
                <a:latin typeface="Montserrat" panose="00000500000000000000" pitchFamily="2" charset="0"/>
                <a:hlinkClick r:id="rId3"/>
              </a:rPr>
              <a:t>work experience</a:t>
            </a:r>
            <a:r>
              <a:rPr lang="en-GB" b="0" i="0" dirty="0">
                <a:solidFill>
                  <a:srgbClr val="73747D"/>
                </a:solidFill>
                <a:effectLst/>
                <a:latin typeface="Montserrat" panose="00000500000000000000" pitchFamily="2" charset="0"/>
              </a:rPr>
              <a:t>, </a:t>
            </a:r>
            <a:r>
              <a:rPr lang="en-GB" b="1" i="0" dirty="0">
                <a:solidFill>
                  <a:srgbClr val="73747D"/>
                </a:solidFill>
                <a:effectLst/>
                <a:latin typeface="Montserrat" panose="00000500000000000000" pitchFamily="2" charset="0"/>
              </a:rPr>
              <a:t>one of the only ways hiring managers can assess your ability and work ethic is through your extracurricular activities</a:t>
            </a:r>
            <a:r>
              <a:rPr lang="en-GB" b="0" i="0" dirty="0">
                <a:solidFill>
                  <a:srgbClr val="73747D"/>
                </a:solidFill>
                <a:effectLst/>
                <a:latin typeface="Montserrat" panose="00000500000000000000" pitchFamily="2" charset="0"/>
              </a:rPr>
              <a:t>.</a:t>
            </a:r>
          </a:p>
          <a:p>
            <a:pPr algn="l"/>
            <a:r>
              <a:rPr lang="en-GB" b="0" i="0" dirty="0">
                <a:solidFill>
                  <a:srgbClr val="73747D"/>
                </a:solidFill>
                <a:effectLst/>
                <a:latin typeface="Montserrat" panose="00000500000000000000" pitchFamily="2" charset="0"/>
              </a:rPr>
              <a:t>For example, if you were on a debating team, the manager would know that you work well with others, can argue a point professionally and have public speaking experience - all awesome skills to have in the workplace</a:t>
            </a:r>
          </a:p>
          <a:p>
            <a:endParaRPr lang="en-GB" dirty="0"/>
          </a:p>
        </p:txBody>
      </p:sp>
      <p:sp>
        <p:nvSpPr>
          <p:cNvPr id="4" name="Slide Number Placeholder 3"/>
          <p:cNvSpPr>
            <a:spLocks noGrp="1"/>
          </p:cNvSpPr>
          <p:nvPr>
            <p:ph type="sldNum" sz="quarter" idx="5"/>
          </p:nvPr>
        </p:nvSpPr>
        <p:spPr/>
        <p:txBody>
          <a:bodyPr/>
          <a:lstStyle/>
          <a:p>
            <a:fld id="{F541B5AD-FDCD-4324-B2EA-2F31C93901EC}" type="slidenum">
              <a:rPr lang="en-GB" smtClean="0"/>
              <a:t>9</a:t>
            </a:fld>
            <a:endParaRPr lang="en-GB"/>
          </a:p>
        </p:txBody>
      </p:sp>
    </p:spTree>
    <p:extLst>
      <p:ext uri="{BB962C8B-B14F-4D97-AF65-F5344CB8AC3E}">
        <p14:creationId xmlns:p14="http://schemas.microsoft.com/office/powerpoint/2010/main" val="364076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3747D"/>
                </a:solidFill>
                <a:effectLst/>
                <a:latin typeface="Montserrat" panose="00000500000000000000" pitchFamily="2" charset="0"/>
              </a:rPr>
              <a:t> Universities in the US &amp; UK want to see that you’ve gone above and beyond in your intended area of study and have made a difference and/or excelled in your field.</a:t>
            </a:r>
          </a:p>
          <a:p>
            <a:pPr algn="l"/>
            <a:r>
              <a:rPr lang="en-GB" b="0" i="0" dirty="0">
                <a:solidFill>
                  <a:srgbClr val="73747D"/>
                </a:solidFill>
                <a:effectLst/>
                <a:latin typeface="Montserrat" panose="00000500000000000000" pitchFamily="2" charset="0"/>
              </a:rPr>
              <a:t>If you want to major in chemistry, a UK university is more likely to accept you if you’ve joined a chemistry club, taken extra chemistry courses at your local university and volunteered in a lab.</a:t>
            </a:r>
          </a:p>
          <a:p>
            <a:pPr algn="l"/>
            <a:r>
              <a:rPr lang="en-GB" b="0" i="0" dirty="0">
                <a:solidFill>
                  <a:srgbClr val="73747D"/>
                </a:solidFill>
                <a:effectLst/>
                <a:latin typeface="Montserrat" panose="00000500000000000000" pitchFamily="2" charset="0"/>
              </a:rPr>
              <a:t>Although that sounds like a lot, extracurricular activities are even </a:t>
            </a:r>
            <a:r>
              <a:rPr lang="en-GB" b="0" i="1" dirty="0">
                <a:solidFill>
                  <a:srgbClr val="73747D"/>
                </a:solidFill>
                <a:effectLst/>
                <a:latin typeface="Montserrat" panose="00000500000000000000" pitchFamily="2" charset="0"/>
              </a:rPr>
              <a:t>more</a:t>
            </a:r>
            <a:r>
              <a:rPr lang="en-GB" b="0" i="0" dirty="0">
                <a:solidFill>
                  <a:srgbClr val="73747D"/>
                </a:solidFill>
                <a:effectLst/>
                <a:latin typeface="Montserrat" panose="00000500000000000000" pitchFamily="2" charset="0"/>
              </a:rPr>
              <a:t> important to US universities. In fact, extracurricular activities and leadership account for about 30% of your application!</a:t>
            </a:r>
          </a:p>
          <a:p>
            <a:pPr algn="l"/>
            <a:r>
              <a:rPr lang="en-GB" b="0" i="0" dirty="0">
                <a:solidFill>
                  <a:srgbClr val="73747D"/>
                </a:solidFill>
                <a:effectLst/>
                <a:latin typeface="Montserrat" panose="00000500000000000000" pitchFamily="2" charset="0"/>
              </a:rPr>
              <a:t>US universities don’t limit you to just one passion. If you want to study science and love filmmaking, get involved in scriptwriting, directing, international film competitions, and movie nights that raise money for environmental science. If you’re the president of your school’s science club, you’ll increase your chances of getting into your dream university.</a:t>
            </a:r>
          </a:p>
          <a:p>
            <a:pPr algn="l"/>
            <a:r>
              <a:rPr lang="en-GB" b="0" i="0" dirty="0">
                <a:solidFill>
                  <a:srgbClr val="333456"/>
                </a:solidFill>
                <a:effectLst/>
                <a:latin typeface="Montserrat" panose="00000500000000000000" pitchFamily="2" charset="0"/>
              </a:rPr>
              <a:t>A quick note if you’re considering the US study path</a:t>
            </a:r>
          </a:p>
          <a:p>
            <a:pPr algn="l"/>
            <a:r>
              <a:rPr lang="en-GB" b="0" i="0" dirty="0">
                <a:solidFill>
                  <a:srgbClr val="73747D"/>
                </a:solidFill>
                <a:effectLst/>
                <a:latin typeface="Montserrat" panose="00000500000000000000" pitchFamily="2" charset="0"/>
              </a:rPr>
              <a:t>US colleges want to see specific things from your extracurricular activities. Make sure your activities are ticking the following boxes to increase your chances of getting in:</a:t>
            </a:r>
          </a:p>
          <a:p>
            <a:pPr algn="l">
              <a:buFont typeface="+mj-lt"/>
              <a:buAutoNum type="arabicPeriod"/>
            </a:pPr>
            <a:r>
              <a:rPr lang="en-GB" b="0" i="0" dirty="0">
                <a:solidFill>
                  <a:srgbClr val="73747D"/>
                </a:solidFill>
                <a:effectLst/>
                <a:latin typeface="Montserrat" panose="00000500000000000000" pitchFamily="2" charset="0"/>
              </a:rPr>
              <a:t>Longevity: You stick with one type of activity rather than joining a new activity every week and quitting one every other week.</a:t>
            </a:r>
          </a:p>
          <a:p>
            <a:pPr algn="l">
              <a:buFont typeface="+mj-lt"/>
              <a:buAutoNum type="arabicPeriod"/>
            </a:pPr>
            <a:r>
              <a:rPr lang="en-GB" b="0" i="0" dirty="0">
                <a:solidFill>
                  <a:srgbClr val="73747D"/>
                </a:solidFill>
                <a:effectLst/>
                <a:latin typeface="Montserrat" panose="00000500000000000000" pitchFamily="2" charset="0"/>
              </a:rPr>
              <a:t>Passion: You care about your extracurricular activities and aren’t doing them just to get into a university.</a:t>
            </a:r>
          </a:p>
          <a:p>
            <a:pPr algn="l">
              <a:buFont typeface="+mj-lt"/>
              <a:buAutoNum type="arabicPeriod"/>
            </a:pPr>
            <a:r>
              <a:rPr lang="en-GB" b="0" i="0" dirty="0">
                <a:solidFill>
                  <a:srgbClr val="73747D"/>
                </a:solidFill>
                <a:effectLst/>
                <a:latin typeface="Montserrat" panose="00000500000000000000" pitchFamily="2" charset="0"/>
              </a:rPr>
              <a:t>Leadership: You have taken the initiative to become a leader within your activities and community.</a:t>
            </a:r>
          </a:p>
          <a:p>
            <a:br>
              <a:rPr lang="en-GB" b="0" i="0" dirty="0">
                <a:solidFill>
                  <a:srgbClr val="73747D"/>
                </a:solidFill>
                <a:effectLst/>
                <a:latin typeface="Montserrat" panose="00000500000000000000" pitchFamily="2" charset="0"/>
              </a:rPr>
            </a:br>
            <a:endParaRPr lang="en-GB" b="0" dirty="0"/>
          </a:p>
        </p:txBody>
      </p:sp>
      <p:sp>
        <p:nvSpPr>
          <p:cNvPr id="4" name="Slide Number Placeholder 3"/>
          <p:cNvSpPr>
            <a:spLocks noGrp="1"/>
          </p:cNvSpPr>
          <p:nvPr>
            <p:ph type="sldNum" sz="quarter" idx="5"/>
          </p:nvPr>
        </p:nvSpPr>
        <p:spPr/>
        <p:txBody>
          <a:bodyPr/>
          <a:lstStyle/>
          <a:p>
            <a:fld id="{F541B5AD-FDCD-4324-B2EA-2F31C93901EC}" type="slidenum">
              <a:rPr lang="en-GB" smtClean="0"/>
              <a:t>10</a:t>
            </a:fld>
            <a:endParaRPr lang="en-GB"/>
          </a:p>
        </p:txBody>
      </p:sp>
    </p:spTree>
    <p:extLst>
      <p:ext uri="{BB962C8B-B14F-4D97-AF65-F5344CB8AC3E}">
        <p14:creationId xmlns:p14="http://schemas.microsoft.com/office/powerpoint/2010/main" val="1510006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AB3C0-82AD-B219-E4E2-AA90FABA04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B35514-DA08-EF21-7C6C-89D288216F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E0EF4F-05B2-4529-C031-9889E67DE18D}"/>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5" name="Footer Placeholder 4">
            <a:extLst>
              <a:ext uri="{FF2B5EF4-FFF2-40B4-BE49-F238E27FC236}">
                <a16:creationId xmlns:a16="http://schemas.microsoft.com/office/drawing/2014/main" id="{26DC965F-73AE-D912-A68C-006D7753BB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3EC5B9-A777-69F6-0EA8-C36A8D88F2DC}"/>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2612236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C4E6D-878D-3E3B-AAE3-A2A5A692C8E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0E0274-069C-4C4E-BC88-3AE47C02A7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DCCCDE-5278-F4D4-1512-925CE38EDE6D}"/>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5" name="Footer Placeholder 4">
            <a:extLst>
              <a:ext uri="{FF2B5EF4-FFF2-40B4-BE49-F238E27FC236}">
                <a16:creationId xmlns:a16="http://schemas.microsoft.com/office/drawing/2014/main" id="{9045D99B-BBB9-C7EE-DC8D-C98DFB39BA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F0CD80-E361-490C-0B28-944DACD4483F}"/>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3347980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D1C31-D963-FFA7-8EBB-9FFE004E11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763423-E8C9-F7F0-72C0-BD1DE6D436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F3C1E7-3F7D-63DB-3F5E-E90A85F09B1C}"/>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5" name="Footer Placeholder 4">
            <a:extLst>
              <a:ext uri="{FF2B5EF4-FFF2-40B4-BE49-F238E27FC236}">
                <a16:creationId xmlns:a16="http://schemas.microsoft.com/office/drawing/2014/main" id="{5FBE1420-A6A9-DF88-067C-F493CEC029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E6C550-7FC8-EA21-7FD8-F6EFE65CB270}"/>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1710656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802E-7B8F-2797-AB83-C99A8CA4E1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29BC90-33D7-C671-54E9-D10A7A0396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D4DEF1-FF7A-8E32-95CD-761F65093035}"/>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5" name="Footer Placeholder 4">
            <a:extLst>
              <a:ext uri="{FF2B5EF4-FFF2-40B4-BE49-F238E27FC236}">
                <a16:creationId xmlns:a16="http://schemas.microsoft.com/office/drawing/2014/main" id="{F5415C1D-A48F-EB9E-6808-B5BFFAA6B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92126E-3774-5BED-C1C7-13D110BBCE05}"/>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4017943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2876-F062-66B6-7CFA-DFA03559DF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CEC328-BC33-2BDD-CBAF-9302500D2C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3F8C8-C102-3BCC-C4EE-0D8FCAC9024C}"/>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5" name="Footer Placeholder 4">
            <a:extLst>
              <a:ext uri="{FF2B5EF4-FFF2-40B4-BE49-F238E27FC236}">
                <a16:creationId xmlns:a16="http://schemas.microsoft.com/office/drawing/2014/main" id="{F49DAEE8-691E-CFBA-56AB-0A2A71E31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B5F2B5-8641-6868-704B-7514D41D6F78}"/>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3600250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6CA7-21EA-BBAC-7397-27ED71E97B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FC6F12-1997-B4EF-AA7F-925C110FF3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72D6D9-3656-BB5B-9843-233C3CA793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DFF6A8-D178-65CB-85CB-9D6EC6EBAB08}"/>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6" name="Footer Placeholder 5">
            <a:extLst>
              <a:ext uri="{FF2B5EF4-FFF2-40B4-BE49-F238E27FC236}">
                <a16:creationId xmlns:a16="http://schemas.microsoft.com/office/drawing/2014/main" id="{A82052B2-7777-DEC6-5476-590CCA6251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655B12-E231-17D3-3E13-A8360A92192E}"/>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112769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54FB-B231-0057-FFA4-345B515E429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9A41A0-8F7D-C05B-A84C-E060FBEC5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B0174-5A6D-EE53-75A4-B1915D97A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60980D-781D-B39D-99C4-FF8814598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E148F7-2AAE-006D-FFA7-45FFDA0840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F8B0E9-F5DA-1C0D-7FDC-A0FC21B7710A}"/>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8" name="Footer Placeholder 7">
            <a:extLst>
              <a:ext uri="{FF2B5EF4-FFF2-40B4-BE49-F238E27FC236}">
                <a16:creationId xmlns:a16="http://schemas.microsoft.com/office/drawing/2014/main" id="{21BE6BD0-1D44-32A0-7047-ECF160FDBF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30640B-196D-533E-0A9A-2E7B76711494}"/>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48130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FBBA-3ABD-5842-C72C-91890D0392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909167D-A7BF-C038-4AC1-42E03FC98963}"/>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4" name="Footer Placeholder 3">
            <a:extLst>
              <a:ext uri="{FF2B5EF4-FFF2-40B4-BE49-F238E27FC236}">
                <a16:creationId xmlns:a16="http://schemas.microsoft.com/office/drawing/2014/main" id="{2F3A285E-1617-0AD3-E7EE-6FBAC7162FF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1D17CD-48C0-592A-8093-77856999CD21}"/>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328482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15BC1-6BAA-10D5-A724-1F71EF99E780}"/>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3" name="Footer Placeholder 2">
            <a:extLst>
              <a:ext uri="{FF2B5EF4-FFF2-40B4-BE49-F238E27FC236}">
                <a16:creationId xmlns:a16="http://schemas.microsoft.com/office/drawing/2014/main" id="{0BAC2164-D1A6-D99C-0321-0107D2AA7B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DB9369-4967-2E3D-7CC3-0CE608E576D6}"/>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47205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8616-0691-8A07-49E4-F844D99DA4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16F979-630D-22DF-BAA3-2F0295273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8BB8FC-86E1-2D38-7BB6-CA5571FB4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9E21C-BA54-9769-586C-C78D39C9C447}"/>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6" name="Footer Placeholder 5">
            <a:extLst>
              <a:ext uri="{FF2B5EF4-FFF2-40B4-BE49-F238E27FC236}">
                <a16:creationId xmlns:a16="http://schemas.microsoft.com/office/drawing/2014/main" id="{222AE740-F782-79B6-B28B-333CB180F2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442FB-137F-091B-8A3C-71BF0BB1FE67}"/>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383949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47D6-C54A-A542-ACC8-0D1764F0E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DCF7A9-FAA7-632A-E4D5-FE3F23EF5E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B6BAE5-8C7B-F65F-BDD3-3E855638B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F49D3-04F6-50A9-A3FD-79B02392DC1A}"/>
              </a:ext>
            </a:extLst>
          </p:cNvPr>
          <p:cNvSpPr>
            <a:spLocks noGrp="1"/>
          </p:cNvSpPr>
          <p:nvPr>
            <p:ph type="dt" sz="half" idx="10"/>
          </p:nvPr>
        </p:nvSpPr>
        <p:spPr/>
        <p:txBody>
          <a:bodyPr/>
          <a:lstStyle/>
          <a:p>
            <a:fld id="{6DF07E9C-FAD6-446F-A14D-E31E25DA5DCC}" type="datetimeFigureOut">
              <a:rPr lang="en-GB" smtClean="0"/>
              <a:t>20/11/2023</a:t>
            </a:fld>
            <a:endParaRPr lang="en-GB"/>
          </a:p>
        </p:txBody>
      </p:sp>
      <p:sp>
        <p:nvSpPr>
          <p:cNvPr id="6" name="Footer Placeholder 5">
            <a:extLst>
              <a:ext uri="{FF2B5EF4-FFF2-40B4-BE49-F238E27FC236}">
                <a16:creationId xmlns:a16="http://schemas.microsoft.com/office/drawing/2014/main" id="{2E115A73-E19F-68CE-1A3D-8655DBE473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1D9AD4-2113-61C8-2DEB-481ECEA7C773}"/>
              </a:ext>
            </a:extLst>
          </p:cNvPr>
          <p:cNvSpPr>
            <a:spLocks noGrp="1"/>
          </p:cNvSpPr>
          <p:nvPr>
            <p:ph type="sldNum" sz="quarter" idx="12"/>
          </p:nvPr>
        </p:nvSpPr>
        <p:spPr/>
        <p:txBody>
          <a:bodyPr/>
          <a:lstStyle/>
          <a:p>
            <a:fld id="{A5BED6FC-95E9-4F02-8658-A41DAC127671}" type="slidenum">
              <a:rPr lang="en-GB" smtClean="0"/>
              <a:t>‹#›</a:t>
            </a:fld>
            <a:endParaRPr lang="en-GB"/>
          </a:p>
        </p:txBody>
      </p:sp>
    </p:spTree>
    <p:extLst>
      <p:ext uri="{BB962C8B-B14F-4D97-AF65-F5344CB8AC3E}">
        <p14:creationId xmlns:p14="http://schemas.microsoft.com/office/powerpoint/2010/main" val="2676089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BC9E63-D6A4-E568-B197-7AABE3ACB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FC2717-DF31-8FD2-08D7-7A8EFFC84F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B11106-E0E6-030B-75C7-B9A355F11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F07E9C-FAD6-446F-A14D-E31E25DA5DCC}" type="datetimeFigureOut">
              <a:rPr lang="en-GB" smtClean="0"/>
              <a:t>20/11/2023</a:t>
            </a:fld>
            <a:endParaRPr lang="en-GB"/>
          </a:p>
        </p:txBody>
      </p:sp>
      <p:sp>
        <p:nvSpPr>
          <p:cNvPr id="5" name="Footer Placeholder 4">
            <a:extLst>
              <a:ext uri="{FF2B5EF4-FFF2-40B4-BE49-F238E27FC236}">
                <a16:creationId xmlns:a16="http://schemas.microsoft.com/office/drawing/2014/main" id="{EA666160-C471-0652-5D18-5B85A0611F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1EA5797-CAE8-6BF4-4440-E88D08066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BED6FC-95E9-4F02-8658-A41DAC127671}" type="slidenum">
              <a:rPr lang="en-GB" smtClean="0"/>
              <a:t>‹#›</a:t>
            </a:fld>
            <a:endParaRPr lang="en-GB"/>
          </a:p>
        </p:txBody>
      </p:sp>
    </p:spTree>
    <p:extLst>
      <p:ext uri="{BB962C8B-B14F-4D97-AF65-F5344CB8AC3E}">
        <p14:creationId xmlns:p14="http://schemas.microsoft.com/office/powerpoint/2010/main" val="2598952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wfchub.org/" TargetMode="External"/><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jpe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61485"/>
            <a:ext cx="10692397" cy="2335029"/>
          </a:xfrm>
        </p:spPr>
        <p:txBody>
          <a:bodyPr>
            <a:normAutofit fontScale="90000"/>
          </a:bodyPr>
          <a:lstStyle/>
          <a:p>
            <a:br>
              <a:rPr lang="en-GB" sz="4000" b="1" dirty="0">
                <a:solidFill>
                  <a:srgbClr val="0070C0"/>
                </a:solidFill>
                <a:latin typeface="Arial"/>
                <a:cs typeface="Arial"/>
              </a:rPr>
            </a:br>
            <a:br>
              <a:rPr lang="en-GB" sz="4000" b="1" dirty="0">
                <a:solidFill>
                  <a:srgbClr val="0070C0"/>
                </a:solidFill>
                <a:latin typeface="Arial"/>
                <a:cs typeface="Arial"/>
              </a:rPr>
            </a:br>
            <a:r>
              <a:rPr lang="en-GB" sz="4000" b="1" dirty="0">
                <a:solidFill>
                  <a:srgbClr val="0070C0"/>
                </a:solidFill>
                <a:latin typeface="Arial"/>
                <a:cs typeface="Arial"/>
              </a:rPr>
              <a:t>PSHE</a:t>
            </a:r>
            <a:br>
              <a:rPr lang="en-GB" sz="4000" b="1" dirty="0">
                <a:solidFill>
                  <a:srgbClr val="0070C0"/>
                </a:solidFill>
                <a:latin typeface="Arial"/>
                <a:cs typeface="Arial"/>
              </a:rPr>
            </a:br>
            <a:r>
              <a:rPr lang="en-GB" sz="4000" b="1" dirty="0">
                <a:solidFill>
                  <a:srgbClr val="0070C0"/>
                </a:solidFill>
                <a:latin typeface="Arial"/>
                <a:cs typeface="Arial"/>
              </a:rPr>
              <a:t>(Personal, Social and Health Education)</a:t>
            </a:r>
            <a:br>
              <a:rPr lang="en-GB" sz="4000" b="1" dirty="0">
                <a:latin typeface="Arial"/>
                <a:cs typeface="Arial"/>
              </a:rPr>
            </a:b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The Pupil Charter</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Open your character journal to page 17</a:t>
            </a:r>
            <a:br>
              <a:rPr lang="en-GB" sz="4000" b="1" dirty="0">
                <a:latin typeface="Arial" panose="020B0604020202020204" pitchFamily="34" charset="0"/>
                <a:cs typeface="Arial" panose="020B0604020202020204" pitchFamily="34" charset="0"/>
              </a:rPr>
            </a:br>
            <a:br>
              <a:rPr lang="en-GB" sz="4000" b="1" dirty="0">
                <a:solidFill>
                  <a:srgbClr val="0000FF"/>
                </a:solidFill>
              </a:rPr>
            </a:br>
            <a:r>
              <a:rPr lang="en-GB" sz="4000" b="1" dirty="0">
                <a:solidFill>
                  <a:srgbClr val="0000FF"/>
                </a:solidFill>
              </a:rPr>
              <a:t> </a:t>
            </a:r>
            <a:endParaRPr lang="en-US" dirty="0"/>
          </a:p>
        </p:txBody>
      </p:sp>
      <p:pic>
        <p:nvPicPr>
          <p:cNvPr id="4" name="Picture 3"/>
          <p:cNvPicPr>
            <a:picLocks noChangeAspect="1"/>
          </p:cNvPicPr>
          <p:nvPr/>
        </p:nvPicPr>
        <p:blipFill>
          <a:blip r:embed="rId4"/>
          <a:stretch>
            <a:fillRect/>
          </a:stretch>
        </p:blipFill>
        <p:spPr>
          <a:xfrm>
            <a:off x="2143218" y="5893734"/>
            <a:ext cx="8779001" cy="542591"/>
          </a:xfrm>
          <a:prstGeom prst="rect">
            <a:avLst/>
          </a:prstGeom>
        </p:spPr>
      </p:pic>
      <p:pic>
        <p:nvPicPr>
          <p:cNvPr id="5" name="Picture 2" descr="http://www.unitedlearningcareers.org.uk/test/wp-content/uploads/2013/08/Walthamstow-Academy-Logo.jpg"/>
          <p:cNvPicPr>
            <a:picLocks noChangeAspect="1" noChangeArrowheads="1"/>
          </p:cNvPicPr>
          <p:nvPr/>
        </p:nvPicPr>
        <p:blipFill>
          <a:blip r:embed="rId5" cstate="print"/>
          <a:srcRect/>
          <a:stretch>
            <a:fillRect/>
          </a:stretch>
        </p:blipFill>
        <p:spPr bwMode="auto">
          <a:xfrm>
            <a:off x="2220130" y="3998521"/>
            <a:ext cx="7751739" cy="1887070"/>
          </a:xfrm>
          <a:prstGeom prst="rect">
            <a:avLst/>
          </a:prstGeom>
          <a:noFill/>
        </p:spPr>
      </p:pic>
      <p:pic>
        <p:nvPicPr>
          <p:cNvPr id="16" name="Audio 15">
            <a:extLst>
              <a:ext uri="{FF2B5EF4-FFF2-40B4-BE49-F238E27FC236}">
                <a16:creationId xmlns:a16="http://schemas.microsoft.com/office/drawing/2014/main" id="{E89D6DDD-0BFC-994F-3D94-8AF38A3F56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360379"/>
      </p:ext>
    </p:extLst>
  </p:cSld>
  <p:clrMapOvr>
    <a:masterClrMapping/>
  </p:clrMapOvr>
  <mc:AlternateContent xmlns:mc="http://schemas.openxmlformats.org/markup-compatibility/2006" xmlns:p14="http://schemas.microsoft.com/office/powerpoint/2010/main">
    <mc:Choice Requires="p14">
      <p:transition spd="slow" p14:dur="2000" advTm="9911"/>
    </mc:Choice>
    <mc:Fallback xmlns="">
      <p:transition spd="slow" advTm="9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3600" dirty="0"/>
              <a:t>How will completing the charter benefit you?</a:t>
            </a:r>
          </a:p>
        </p:txBody>
      </p:sp>
      <p:sp>
        <p:nvSpPr>
          <p:cNvPr id="3" name="Subtitle 2">
            <a:extLst>
              <a:ext uri="{FF2B5EF4-FFF2-40B4-BE49-F238E27FC236}">
                <a16:creationId xmlns:a16="http://schemas.microsoft.com/office/drawing/2014/main" id="{865A9A08-4E68-7A32-BEB0-BF390D817F94}"/>
              </a:ext>
            </a:extLst>
          </p:cNvPr>
          <p:cNvSpPr>
            <a:spLocks noGrp="1"/>
          </p:cNvSpPr>
          <p:nvPr>
            <p:ph type="subTitle" idx="1"/>
          </p:nvPr>
        </p:nvSpPr>
        <p:spPr/>
        <p:txBody>
          <a:bodyPr/>
          <a:lstStyle/>
          <a:p>
            <a:endParaRPr lang="en-GB" dirty="0"/>
          </a:p>
        </p:txBody>
      </p:sp>
      <p:pic>
        <p:nvPicPr>
          <p:cNvPr id="2050" name="Picture 2" descr="extracurriculars are important because it helps with your college applications">
            <a:extLst>
              <a:ext uri="{FF2B5EF4-FFF2-40B4-BE49-F238E27FC236}">
                <a16:creationId xmlns:a16="http://schemas.microsoft.com/office/drawing/2014/main" id="{97D3ECB7-FD76-3EA7-AF2F-0001C682B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3714" y="1600200"/>
            <a:ext cx="7620000" cy="429577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extLst>
              <a:ext uri="{FF2B5EF4-FFF2-40B4-BE49-F238E27FC236}">
                <a16:creationId xmlns:a16="http://schemas.microsoft.com/office/drawing/2014/main" id="{F793DDF2-3B5C-A50B-066E-A72EF68A97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6559368"/>
      </p:ext>
    </p:extLst>
  </p:cSld>
  <p:clrMapOvr>
    <a:masterClrMapping/>
  </p:clrMapOvr>
  <mc:AlternateContent xmlns:mc="http://schemas.openxmlformats.org/markup-compatibility/2006" xmlns:p14="http://schemas.microsoft.com/office/powerpoint/2010/main">
    <mc:Choice Requires="p14">
      <p:transition spd="slow" p14:dur="2000" advTm="32147"/>
    </mc:Choice>
    <mc:Fallback xmlns="">
      <p:transition spd="slow" advTm="3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4800" dirty="0"/>
              <a:t>The United Learning Pupil Charter</a:t>
            </a:r>
          </a:p>
        </p:txBody>
      </p:sp>
      <p:pic>
        <p:nvPicPr>
          <p:cNvPr id="5" name="Picture 4">
            <a:extLst>
              <a:ext uri="{FF2B5EF4-FFF2-40B4-BE49-F238E27FC236}">
                <a16:creationId xmlns:a16="http://schemas.microsoft.com/office/drawing/2014/main" id="{BD992668-FC54-ACC8-763A-8AE0FC7F0B46}"/>
              </a:ext>
            </a:extLst>
          </p:cNvPr>
          <p:cNvPicPr>
            <a:picLocks noChangeAspect="1"/>
          </p:cNvPicPr>
          <p:nvPr/>
        </p:nvPicPr>
        <p:blipFill>
          <a:blip r:embed="rId6"/>
          <a:stretch>
            <a:fillRect/>
          </a:stretch>
        </p:blipFill>
        <p:spPr>
          <a:xfrm>
            <a:off x="816429" y="1627051"/>
            <a:ext cx="10395857" cy="2737919"/>
          </a:xfrm>
          <a:prstGeom prst="rect">
            <a:avLst/>
          </a:prstGeom>
        </p:spPr>
      </p:pic>
      <p:sp>
        <p:nvSpPr>
          <p:cNvPr id="3" name="TextBox 2">
            <a:extLst>
              <a:ext uri="{FF2B5EF4-FFF2-40B4-BE49-F238E27FC236}">
                <a16:creationId xmlns:a16="http://schemas.microsoft.com/office/drawing/2014/main" id="{2A255585-9680-1226-FCD0-51A8A28ADF48}"/>
              </a:ext>
            </a:extLst>
          </p:cNvPr>
          <p:cNvSpPr txBox="1"/>
          <p:nvPr/>
        </p:nvSpPr>
        <p:spPr>
          <a:xfrm>
            <a:off x="1524000" y="5551714"/>
            <a:ext cx="912222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3200" dirty="0"/>
              <a:t>Have you done any of these things so far this year?</a:t>
            </a:r>
          </a:p>
        </p:txBody>
      </p:sp>
      <p:pic>
        <p:nvPicPr>
          <p:cNvPr id="36" name="Audio 35">
            <a:extLst>
              <a:ext uri="{FF2B5EF4-FFF2-40B4-BE49-F238E27FC236}">
                <a16:creationId xmlns:a16="http://schemas.microsoft.com/office/drawing/2014/main" id="{6A79B5AF-9FE5-DC29-5065-48CD5C11B5A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51871857"/>
      </p:ext>
    </p:extLst>
  </p:cSld>
  <p:clrMapOvr>
    <a:masterClrMapping/>
  </p:clrMapOvr>
  <mc:AlternateContent xmlns:mc="http://schemas.openxmlformats.org/markup-compatibility/2006" xmlns:p14="http://schemas.microsoft.com/office/powerpoint/2010/main">
    <mc:Choice Requires="p14">
      <p:transition spd="slow" p14:dur="2000" advTm="43064"/>
    </mc:Choice>
    <mc:Fallback xmlns="">
      <p:transition spd="slow" advTm="4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4800" dirty="0"/>
              <a:t>The United Learning Pupil Charter</a:t>
            </a:r>
          </a:p>
        </p:txBody>
      </p:sp>
      <p:pic>
        <p:nvPicPr>
          <p:cNvPr id="8" name="Picture 7">
            <a:extLst>
              <a:ext uri="{FF2B5EF4-FFF2-40B4-BE49-F238E27FC236}">
                <a16:creationId xmlns:a16="http://schemas.microsoft.com/office/drawing/2014/main" id="{AA4B3FD7-3620-526F-71EB-612F9A90132A}"/>
              </a:ext>
            </a:extLst>
          </p:cNvPr>
          <p:cNvPicPr>
            <a:picLocks noChangeAspect="1"/>
          </p:cNvPicPr>
          <p:nvPr/>
        </p:nvPicPr>
        <p:blipFill>
          <a:blip r:embed="rId6"/>
          <a:stretch>
            <a:fillRect/>
          </a:stretch>
        </p:blipFill>
        <p:spPr>
          <a:xfrm>
            <a:off x="1162488" y="1400281"/>
            <a:ext cx="9636139" cy="3554886"/>
          </a:xfrm>
          <a:prstGeom prst="rect">
            <a:avLst/>
          </a:prstGeom>
        </p:spPr>
      </p:pic>
      <p:sp>
        <p:nvSpPr>
          <p:cNvPr id="3" name="TextBox 2">
            <a:extLst>
              <a:ext uri="{FF2B5EF4-FFF2-40B4-BE49-F238E27FC236}">
                <a16:creationId xmlns:a16="http://schemas.microsoft.com/office/drawing/2014/main" id="{81A65BBD-4C1F-7584-CAF4-AC920F9F1053}"/>
              </a:ext>
            </a:extLst>
          </p:cNvPr>
          <p:cNvSpPr txBox="1"/>
          <p:nvPr/>
        </p:nvSpPr>
        <p:spPr>
          <a:xfrm>
            <a:off x="816429" y="5551714"/>
            <a:ext cx="1086394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3200" dirty="0"/>
              <a:t>Have you done any of these things so far this year?</a:t>
            </a:r>
          </a:p>
        </p:txBody>
      </p:sp>
      <p:pic>
        <p:nvPicPr>
          <p:cNvPr id="14" name="Audio 13">
            <a:extLst>
              <a:ext uri="{FF2B5EF4-FFF2-40B4-BE49-F238E27FC236}">
                <a16:creationId xmlns:a16="http://schemas.microsoft.com/office/drawing/2014/main" id="{C6211673-5476-BB73-83B9-246D9BC523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24778805"/>
      </p:ext>
    </p:extLst>
  </p:cSld>
  <p:clrMapOvr>
    <a:masterClrMapping/>
  </p:clrMapOvr>
  <mc:AlternateContent xmlns:mc="http://schemas.openxmlformats.org/markup-compatibility/2006" xmlns:p14="http://schemas.microsoft.com/office/powerpoint/2010/main">
    <mc:Choice Requires="p14">
      <p:transition spd="slow" p14:dur="2000" advTm="19528"/>
    </mc:Choice>
    <mc:Fallback xmlns="">
      <p:transition spd="slow" advTm="19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4800" dirty="0"/>
              <a:t>The United Learning Pupil Charter</a:t>
            </a:r>
          </a:p>
        </p:txBody>
      </p:sp>
      <p:sp>
        <p:nvSpPr>
          <p:cNvPr id="3" name="TextBox 2">
            <a:extLst>
              <a:ext uri="{FF2B5EF4-FFF2-40B4-BE49-F238E27FC236}">
                <a16:creationId xmlns:a16="http://schemas.microsoft.com/office/drawing/2014/main" id="{81A65BBD-4C1F-7584-CAF4-AC920F9F1053}"/>
              </a:ext>
            </a:extLst>
          </p:cNvPr>
          <p:cNvSpPr txBox="1"/>
          <p:nvPr/>
        </p:nvSpPr>
        <p:spPr>
          <a:xfrm>
            <a:off x="816429" y="5551714"/>
            <a:ext cx="888274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3200" dirty="0"/>
              <a:t>Have you done any of these things so far this year?</a:t>
            </a:r>
          </a:p>
        </p:txBody>
      </p:sp>
      <p:pic>
        <p:nvPicPr>
          <p:cNvPr id="6" name="Picture 5">
            <a:extLst>
              <a:ext uri="{FF2B5EF4-FFF2-40B4-BE49-F238E27FC236}">
                <a16:creationId xmlns:a16="http://schemas.microsoft.com/office/drawing/2014/main" id="{E9720E98-36D0-C27D-924B-43F27855EB49}"/>
              </a:ext>
            </a:extLst>
          </p:cNvPr>
          <p:cNvPicPr>
            <a:picLocks noChangeAspect="1"/>
          </p:cNvPicPr>
          <p:nvPr/>
        </p:nvPicPr>
        <p:blipFill>
          <a:blip r:embed="rId5"/>
          <a:stretch>
            <a:fillRect/>
          </a:stretch>
        </p:blipFill>
        <p:spPr>
          <a:xfrm>
            <a:off x="340966" y="1340694"/>
            <a:ext cx="9467402" cy="3035743"/>
          </a:xfrm>
          <a:prstGeom prst="rect">
            <a:avLst/>
          </a:prstGeom>
        </p:spPr>
      </p:pic>
      <p:sp>
        <p:nvSpPr>
          <p:cNvPr id="9" name="Rectangle 8">
            <a:extLst>
              <a:ext uri="{FF2B5EF4-FFF2-40B4-BE49-F238E27FC236}">
                <a16:creationId xmlns:a16="http://schemas.microsoft.com/office/drawing/2014/main" id="{05DF3640-1B0C-660C-9591-E3DF324DEF7E}"/>
              </a:ext>
            </a:extLst>
          </p:cNvPr>
          <p:cNvSpPr/>
          <p:nvPr/>
        </p:nvSpPr>
        <p:spPr>
          <a:xfrm>
            <a:off x="1262743" y="3559629"/>
            <a:ext cx="4158343" cy="348342"/>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extLst>
              <a:ext uri="{FF2B5EF4-FFF2-40B4-BE49-F238E27FC236}">
                <a16:creationId xmlns:a16="http://schemas.microsoft.com/office/drawing/2014/main" id="{F25E985D-B2D5-A02E-3439-F15927925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23295717"/>
      </p:ext>
    </p:extLst>
  </p:cSld>
  <p:clrMapOvr>
    <a:masterClrMapping/>
  </p:clrMapOvr>
  <mc:AlternateContent xmlns:mc="http://schemas.openxmlformats.org/markup-compatibility/2006" xmlns:p14="http://schemas.microsoft.com/office/powerpoint/2010/main">
    <mc:Choice Requires="p14">
      <p:transition spd="slow" p14:dur="2000" advTm="18876"/>
    </mc:Choice>
    <mc:Fallback xmlns="">
      <p:transition spd="slow" advTm="18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4800" dirty="0"/>
              <a:t>The United Learning Pupil Charter</a:t>
            </a:r>
          </a:p>
        </p:txBody>
      </p:sp>
      <p:pic>
        <p:nvPicPr>
          <p:cNvPr id="10" name="Picture 9">
            <a:extLst>
              <a:ext uri="{FF2B5EF4-FFF2-40B4-BE49-F238E27FC236}">
                <a16:creationId xmlns:a16="http://schemas.microsoft.com/office/drawing/2014/main" id="{E33E828F-0370-A87C-DF08-AF233B9E3BD1}"/>
              </a:ext>
            </a:extLst>
          </p:cNvPr>
          <p:cNvPicPr>
            <a:picLocks noChangeAspect="1"/>
          </p:cNvPicPr>
          <p:nvPr/>
        </p:nvPicPr>
        <p:blipFill rotWithShape="1">
          <a:blip r:embed="rId6"/>
          <a:srcRect t="55630" r="14184"/>
          <a:stretch/>
        </p:blipFill>
        <p:spPr>
          <a:xfrm>
            <a:off x="1179849" y="1493597"/>
            <a:ext cx="9832302" cy="2971616"/>
          </a:xfrm>
          <a:prstGeom prst="rect">
            <a:avLst/>
          </a:prstGeom>
        </p:spPr>
      </p:pic>
      <p:sp>
        <p:nvSpPr>
          <p:cNvPr id="3" name="TextBox 2">
            <a:extLst>
              <a:ext uri="{FF2B5EF4-FFF2-40B4-BE49-F238E27FC236}">
                <a16:creationId xmlns:a16="http://schemas.microsoft.com/office/drawing/2014/main" id="{ACEA74C1-C3DB-5568-18B5-70D0CE4C4AFB}"/>
              </a:ext>
            </a:extLst>
          </p:cNvPr>
          <p:cNvSpPr txBox="1"/>
          <p:nvPr/>
        </p:nvSpPr>
        <p:spPr>
          <a:xfrm>
            <a:off x="843643" y="5638800"/>
            <a:ext cx="900792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3200" dirty="0"/>
              <a:t>Have you done any of these things so far this year?</a:t>
            </a:r>
          </a:p>
        </p:txBody>
      </p:sp>
      <p:pic>
        <p:nvPicPr>
          <p:cNvPr id="24" name="Audio 23">
            <a:extLst>
              <a:ext uri="{FF2B5EF4-FFF2-40B4-BE49-F238E27FC236}">
                <a16:creationId xmlns:a16="http://schemas.microsoft.com/office/drawing/2014/main" id="{1ECB76C9-44C5-38DC-638A-7B6F7B2B25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54219849"/>
      </p:ext>
    </p:extLst>
  </p:cSld>
  <p:clrMapOvr>
    <a:masterClrMapping/>
  </p:clrMapOvr>
  <mc:AlternateContent xmlns:mc="http://schemas.openxmlformats.org/markup-compatibility/2006" xmlns:p14="http://schemas.microsoft.com/office/powerpoint/2010/main">
    <mc:Choice Requires="p14">
      <p:transition spd="slow" p14:dur="2000" advTm="11064"/>
    </mc:Choice>
    <mc:Fallback xmlns="">
      <p:transition spd="slow" advTm="1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3600" dirty="0"/>
              <a:t>Local Opportunities</a:t>
            </a:r>
          </a:p>
        </p:txBody>
      </p:sp>
      <p:pic>
        <p:nvPicPr>
          <p:cNvPr id="5" name="Picture 4">
            <a:extLst>
              <a:ext uri="{FF2B5EF4-FFF2-40B4-BE49-F238E27FC236}">
                <a16:creationId xmlns:a16="http://schemas.microsoft.com/office/drawing/2014/main" id="{15A396FF-460C-71AD-CE8E-AABC6EA158AA}"/>
              </a:ext>
            </a:extLst>
          </p:cNvPr>
          <p:cNvPicPr>
            <a:picLocks noChangeAspect="1"/>
          </p:cNvPicPr>
          <p:nvPr/>
        </p:nvPicPr>
        <p:blipFill rotWithShape="1">
          <a:blip r:embed="rId5"/>
          <a:srcRect b="2646"/>
          <a:stretch/>
        </p:blipFill>
        <p:spPr>
          <a:xfrm>
            <a:off x="133054" y="3092618"/>
            <a:ext cx="11436937" cy="3242868"/>
          </a:xfrm>
          <a:prstGeom prst="rect">
            <a:avLst/>
          </a:prstGeom>
        </p:spPr>
      </p:pic>
      <p:sp>
        <p:nvSpPr>
          <p:cNvPr id="9" name="TextBox 8">
            <a:extLst>
              <a:ext uri="{FF2B5EF4-FFF2-40B4-BE49-F238E27FC236}">
                <a16:creationId xmlns:a16="http://schemas.microsoft.com/office/drawing/2014/main" id="{7CCC9C5A-810B-C827-6DF5-471DEC6ED77A}"/>
              </a:ext>
            </a:extLst>
          </p:cNvPr>
          <p:cNvSpPr txBox="1"/>
          <p:nvPr/>
        </p:nvSpPr>
        <p:spPr>
          <a:xfrm>
            <a:off x="86323" y="1350968"/>
            <a:ext cx="11855306" cy="1477328"/>
          </a:xfrm>
          <a:prstGeom prst="rect">
            <a:avLst/>
          </a:prstGeom>
          <a:noFill/>
        </p:spPr>
        <p:txBody>
          <a:bodyPr wrap="square">
            <a:spAutoFit/>
          </a:bodyPr>
          <a:lstStyle/>
          <a:p>
            <a:r>
              <a:rPr lang="en-GB" dirty="0"/>
              <a:t>Waltham Forest Community Hub: </a:t>
            </a:r>
            <a:r>
              <a:rPr lang="en-GB" dirty="0">
                <a:hlinkClick r:id="rId6"/>
              </a:rPr>
              <a:t>https://www.wfchub.org/</a:t>
            </a:r>
            <a:endParaRPr lang="en-GB" dirty="0"/>
          </a:p>
          <a:p>
            <a:pPr algn="l"/>
            <a:r>
              <a:rPr lang="en-GB" b="0" i="0" dirty="0">
                <a:solidFill>
                  <a:srgbClr val="1B1B1B"/>
                </a:solidFill>
                <a:effectLst/>
                <a:latin typeface="Helvetica" panose="020B0604020202020204" pitchFamily="34" charset="0"/>
              </a:rPr>
              <a:t>Project Zero WF </a:t>
            </a:r>
            <a:r>
              <a:rPr lang="en-GB" b="0" i="0" dirty="0" err="1">
                <a:solidFill>
                  <a:srgbClr val="1B1B1B"/>
                </a:solidFill>
                <a:effectLst/>
                <a:latin typeface="Helvetica" panose="020B0604020202020204" pitchFamily="34" charset="0"/>
              </a:rPr>
              <a:t>cic</a:t>
            </a:r>
            <a:r>
              <a:rPr lang="en-GB" b="0" i="0" dirty="0">
                <a:solidFill>
                  <a:srgbClr val="1B1B1B"/>
                </a:solidFill>
                <a:effectLst/>
                <a:latin typeface="Helvetica" panose="020B0604020202020204" pitchFamily="34" charset="0"/>
              </a:rPr>
              <a:t> (Waltham Forest Community Interest Company)</a:t>
            </a:r>
          </a:p>
          <a:p>
            <a:pPr algn="l"/>
            <a:r>
              <a:rPr lang="en-GB" b="0" i="0" dirty="0">
                <a:solidFill>
                  <a:srgbClr val="5E5E5E"/>
                </a:solidFill>
                <a:effectLst/>
                <a:latin typeface="Helvetica" panose="020B0604020202020204" pitchFamily="34" charset="0"/>
              </a:rPr>
              <a:t>Engaging young people In positive activities  to promote social inclusion, reduce anti-social / offending behaviour and strengthen community cohesion.</a:t>
            </a:r>
          </a:p>
          <a:p>
            <a:r>
              <a:rPr lang="en-GB" dirty="0"/>
              <a:t> </a:t>
            </a:r>
          </a:p>
        </p:txBody>
      </p:sp>
      <p:sp>
        <p:nvSpPr>
          <p:cNvPr id="10" name="AutoShape 2" descr="Black History Month 2023">
            <a:extLst>
              <a:ext uri="{FF2B5EF4-FFF2-40B4-BE49-F238E27FC236}">
                <a16:creationId xmlns:a16="http://schemas.microsoft.com/office/drawing/2014/main" id="{7676AE64-D69E-35EB-BC12-140EA520DA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Audio 6">
            <a:extLst>
              <a:ext uri="{FF2B5EF4-FFF2-40B4-BE49-F238E27FC236}">
                <a16:creationId xmlns:a16="http://schemas.microsoft.com/office/drawing/2014/main" id="{2487F2A0-990A-F8CA-7643-0087A910CC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91104035"/>
      </p:ext>
    </p:extLst>
  </p:cSld>
  <p:clrMapOvr>
    <a:masterClrMapping/>
  </p:clrMapOvr>
  <mc:AlternateContent xmlns:mc="http://schemas.openxmlformats.org/markup-compatibility/2006" xmlns:p14="http://schemas.microsoft.com/office/powerpoint/2010/main">
    <mc:Choice Requires="p14">
      <p:transition spd="slow" p14:dur="2000" advTm="78647"/>
    </mc:Choice>
    <mc:Fallback xmlns="">
      <p:transition spd="slow" advTm="7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3600" dirty="0"/>
              <a:t>Local Opportunities</a:t>
            </a:r>
          </a:p>
        </p:txBody>
      </p:sp>
      <p:pic>
        <p:nvPicPr>
          <p:cNvPr id="7" name="Picture 6">
            <a:extLst>
              <a:ext uri="{FF2B5EF4-FFF2-40B4-BE49-F238E27FC236}">
                <a16:creationId xmlns:a16="http://schemas.microsoft.com/office/drawing/2014/main" id="{6E408F02-2FCC-B706-3BE8-211D1E924A98}"/>
              </a:ext>
            </a:extLst>
          </p:cNvPr>
          <p:cNvPicPr>
            <a:picLocks noChangeAspect="1"/>
          </p:cNvPicPr>
          <p:nvPr/>
        </p:nvPicPr>
        <p:blipFill>
          <a:blip r:embed="rId5"/>
          <a:stretch>
            <a:fillRect/>
          </a:stretch>
        </p:blipFill>
        <p:spPr>
          <a:xfrm>
            <a:off x="500743" y="2415905"/>
            <a:ext cx="10176622" cy="3116448"/>
          </a:xfrm>
          <a:prstGeom prst="rect">
            <a:avLst/>
          </a:prstGeom>
        </p:spPr>
      </p:pic>
      <p:sp>
        <p:nvSpPr>
          <p:cNvPr id="4" name="TextBox 3">
            <a:extLst>
              <a:ext uri="{FF2B5EF4-FFF2-40B4-BE49-F238E27FC236}">
                <a16:creationId xmlns:a16="http://schemas.microsoft.com/office/drawing/2014/main" id="{073C56E1-8FDC-9324-9FD9-8183E32F6126}"/>
              </a:ext>
            </a:extLst>
          </p:cNvPr>
          <p:cNvSpPr txBox="1"/>
          <p:nvPr/>
        </p:nvSpPr>
        <p:spPr>
          <a:xfrm>
            <a:off x="500743" y="1401970"/>
            <a:ext cx="11190514" cy="923330"/>
          </a:xfrm>
          <a:prstGeom prst="rect">
            <a:avLst/>
          </a:prstGeom>
          <a:noFill/>
        </p:spPr>
        <p:txBody>
          <a:bodyPr wrap="square">
            <a:spAutoFit/>
          </a:bodyPr>
          <a:lstStyle/>
          <a:p>
            <a:pPr algn="l"/>
            <a:r>
              <a:rPr lang="en-GB" b="0" i="0" dirty="0">
                <a:solidFill>
                  <a:srgbClr val="1B1B1B"/>
                </a:solidFill>
                <a:effectLst/>
                <a:latin typeface="Helvetica" panose="020B0604020202020204" pitchFamily="34" charset="0"/>
              </a:rPr>
              <a:t>Project Zero WF </a:t>
            </a:r>
            <a:r>
              <a:rPr lang="en-GB" b="0" i="0" dirty="0" err="1">
                <a:solidFill>
                  <a:srgbClr val="1B1B1B"/>
                </a:solidFill>
                <a:effectLst/>
                <a:latin typeface="Helvetica" panose="020B0604020202020204" pitchFamily="34" charset="0"/>
              </a:rPr>
              <a:t>cic</a:t>
            </a:r>
            <a:r>
              <a:rPr lang="en-GB" b="0" i="0" dirty="0">
                <a:solidFill>
                  <a:srgbClr val="1B1B1B"/>
                </a:solidFill>
                <a:effectLst/>
                <a:latin typeface="Helvetica" panose="020B0604020202020204" pitchFamily="34" charset="0"/>
              </a:rPr>
              <a:t> (Waltham Forest Community Interest Company)</a:t>
            </a:r>
          </a:p>
          <a:p>
            <a:pPr algn="l"/>
            <a:r>
              <a:rPr lang="en-GB" b="0" i="0" dirty="0">
                <a:solidFill>
                  <a:srgbClr val="5E5E5E"/>
                </a:solidFill>
                <a:effectLst/>
                <a:latin typeface="Helvetica" panose="020B0604020202020204" pitchFamily="34" charset="0"/>
              </a:rPr>
              <a:t>Engaging young people In positive activities  to promote social inclusion, reduce anti-social / offending behaviour and strengthen community cohesion.</a:t>
            </a:r>
          </a:p>
        </p:txBody>
      </p:sp>
      <p:pic>
        <p:nvPicPr>
          <p:cNvPr id="25" name="Audio 24">
            <a:extLst>
              <a:ext uri="{FF2B5EF4-FFF2-40B4-BE49-F238E27FC236}">
                <a16:creationId xmlns:a16="http://schemas.microsoft.com/office/drawing/2014/main" id="{620821E7-C0E8-AA3E-B32F-F2D75D1BC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57670486"/>
      </p:ext>
    </p:extLst>
  </p:cSld>
  <p:clrMapOvr>
    <a:masterClrMapping/>
  </p:clrMapOvr>
  <mc:AlternateContent xmlns:mc="http://schemas.openxmlformats.org/markup-compatibility/2006" xmlns:p14="http://schemas.microsoft.com/office/powerpoint/2010/main">
    <mc:Choice Requires="p14">
      <p:transition spd="slow" p14:dur="2000" advTm="40813"/>
    </mc:Choice>
    <mc:Fallback xmlns="">
      <p:transition spd="slow" advTm="4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5A9A08-4E68-7A32-BEB0-BF390D817F94}"/>
              </a:ext>
            </a:extLst>
          </p:cNvPr>
          <p:cNvSpPr>
            <a:spLocks noGrp="1"/>
          </p:cNvSpPr>
          <p:nvPr>
            <p:ph type="subTitle" idx="1"/>
          </p:nvPr>
        </p:nvSpPr>
        <p:spPr/>
        <p:txBody>
          <a:bodyPr/>
          <a:lstStyle/>
          <a:p>
            <a:endParaRPr lang="en-GB" dirty="0"/>
          </a:p>
        </p:txBody>
      </p:sp>
      <p:pic>
        <p:nvPicPr>
          <p:cNvPr id="9" name="Picture 8">
            <a:extLst>
              <a:ext uri="{FF2B5EF4-FFF2-40B4-BE49-F238E27FC236}">
                <a16:creationId xmlns:a16="http://schemas.microsoft.com/office/drawing/2014/main" id="{B403BDF9-A6B8-EE33-7A29-68C19091A42B}"/>
              </a:ext>
            </a:extLst>
          </p:cNvPr>
          <p:cNvPicPr>
            <a:picLocks noChangeAspect="1"/>
          </p:cNvPicPr>
          <p:nvPr/>
        </p:nvPicPr>
        <p:blipFill rotWithShape="1">
          <a:blip r:embed="rId5"/>
          <a:srcRect l="1270" t="15784"/>
          <a:stretch/>
        </p:blipFill>
        <p:spPr>
          <a:xfrm>
            <a:off x="1982747" y="802081"/>
            <a:ext cx="8226505" cy="4980658"/>
          </a:xfrm>
          <a:prstGeom prst="rect">
            <a:avLst/>
          </a:prstGeom>
        </p:spPr>
      </p:pic>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600200" y="199405"/>
            <a:ext cx="9144000" cy="602676"/>
          </a:xfrm>
        </p:spPr>
        <p:style>
          <a:lnRef idx="1">
            <a:schemeClr val="accent4"/>
          </a:lnRef>
          <a:fillRef idx="2">
            <a:schemeClr val="accent4"/>
          </a:fillRef>
          <a:effectRef idx="1">
            <a:schemeClr val="accent4"/>
          </a:effectRef>
          <a:fontRef idx="minor">
            <a:schemeClr val="dk1"/>
          </a:fontRef>
        </p:style>
        <p:txBody>
          <a:bodyPr>
            <a:noAutofit/>
          </a:bodyPr>
          <a:lstStyle/>
          <a:p>
            <a:r>
              <a:rPr lang="en-GB" sz="3600" dirty="0"/>
              <a:t>School Opportunities</a:t>
            </a:r>
          </a:p>
        </p:txBody>
      </p:sp>
      <p:pic>
        <p:nvPicPr>
          <p:cNvPr id="12" name="Picture 11">
            <a:extLst>
              <a:ext uri="{FF2B5EF4-FFF2-40B4-BE49-F238E27FC236}">
                <a16:creationId xmlns:a16="http://schemas.microsoft.com/office/drawing/2014/main" id="{55D21604-571E-EC7D-FE6E-55E0287897B5}"/>
              </a:ext>
            </a:extLst>
          </p:cNvPr>
          <p:cNvPicPr>
            <a:picLocks noChangeAspect="1"/>
          </p:cNvPicPr>
          <p:nvPr/>
        </p:nvPicPr>
        <p:blipFill>
          <a:blip r:embed="rId6"/>
          <a:stretch>
            <a:fillRect/>
          </a:stretch>
        </p:blipFill>
        <p:spPr>
          <a:xfrm>
            <a:off x="2143218" y="5893734"/>
            <a:ext cx="8779001" cy="542591"/>
          </a:xfrm>
          <a:prstGeom prst="rect">
            <a:avLst/>
          </a:prstGeom>
        </p:spPr>
      </p:pic>
      <p:pic>
        <p:nvPicPr>
          <p:cNvPr id="7" name="Audio 6">
            <a:extLst>
              <a:ext uri="{FF2B5EF4-FFF2-40B4-BE49-F238E27FC236}">
                <a16:creationId xmlns:a16="http://schemas.microsoft.com/office/drawing/2014/main" id="{985A3B9D-FBFA-F6E0-A9FB-63DED56AA3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74601332"/>
      </p:ext>
    </p:extLst>
  </p:cSld>
  <p:clrMapOvr>
    <a:masterClrMapping/>
  </p:clrMapOvr>
  <mc:AlternateContent xmlns:mc="http://schemas.openxmlformats.org/markup-compatibility/2006" xmlns:p14="http://schemas.microsoft.com/office/powerpoint/2010/main">
    <mc:Choice Requires="p14">
      <p:transition spd="slow" p14:dur="2000" advTm="36652"/>
    </mc:Choice>
    <mc:Fallback xmlns="">
      <p:transition spd="slow" advTm="36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687286" y="277325"/>
            <a:ext cx="9144000" cy="602676"/>
          </a:xfrm>
        </p:spPr>
        <p:style>
          <a:lnRef idx="1">
            <a:schemeClr val="accent4"/>
          </a:lnRef>
          <a:fillRef idx="2">
            <a:schemeClr val="accent4"/>
          </a:fillRef>
          <a:effectRef idx="1">
            <a:schemeClr val="accent4"/>
          </a:effectRef>
          <a:fontRef idx="minor">
            <a:schemeClr val="dk1"/>
          </a:fontRef>
        </p:style>
        <p:txBody>
          <a:bodyPr>
            <a:noAutofit/>
          </a:bodyPr>
          <a:lstStyle/>
          <a:p>
            <a:r>
              <a:rPr lang="en-GB" sz="3600" dirty="0"/>
              <a:t>School Opportunities</a:t>
            </a:r>
          </a:p>
        </p:txBody>
      </p:sp>
      <p:pic>
        <p:nvPicPr>
          <p:cNvPr id="11" name="Picture 10">
            <a:extLst>
              <a:ext uri="{FF2B5EF4-FFF2-40B4-BE49-F238E27FC236}">
                <a16:creationId xmlns:a16="http://schemas.microsoft.com/office/drawing/2014/main" id="{3C1CF21C-76CE-C8B7-5481-B4E9C1E90E8D}"/>
              </a:ext>
            </a:extLst>
          </p:cNvPr>
          <p:cNvPicPr>
            <a:picLocks noChangeAspect="1"/>
          </p:cNvPicPr>
          <p:nvPr/>
        </p:nvPicPr>
        <p:blipFill>
          <a:blip r:embed="rId5"/>
          <a:stretch>
            <a:fillRect/>
          </a:stretch>
        </p:blipFill>
        <p:spPr>
          <a:xfrm>
            <a:off x="2043528" y="1439533"/>
            <a:ext cx="8787758" cy="3894668"/>
          </a:xfrm>
          <a:prstGeom prst="rect">
            <a:avLst/>
          </a:prstGeom>
        </p:spPr>
      </p:pic>
      <p:pic>
        <p:nvPicPr>
          <p:cNvPr id="5" name="Picture 4">
            <a:extLst>
              <a:ext uri="{FF2B5EF4-FFF2-40B4-BE49-F238E27FC236}">
                <a16:creationId xmlns:a16="http://schemas.microsoft.com/office/drawing/2014/main" id="{C84CC243-A8DD-0EDC-F331-CD4880EEA1F2}"/>
              </a:ext>
            </a:extLst>
          </p:cNvPr>
          <p:cNvPicPr>
            <a:picLocks noChangeAspect="1"/>
          </p:cNvPicPr>
          <p:nvPr/>
        </p:nvPicPr>
        <p:blipFill>
          <a:blip r:embed="rId6"/>
          <a:stretch>
            <a:fillRect/>
          </a:stretch>
        </p:blipFill>
        <p:spPr>
          <a:xfrm>
            <a:off x="2143218" y="5893734"/>
            <a:ext cx="8779001" cy="542591"/>
          </a:xfrm>
          <a:prstGeom prst="rect">
            <a:avLst/>
          </a:prstGeom>
        </p:spPr>
      </p:pic>
      <p:pic>
        <p:nvPicPr>
          <p:cNvPr id="4" name="Audio 3">
            <a:extLst>
              <a:ext uri="{FF2B5EF4-FFF2-40B4-BE49-F238E27FC236}">
                <a16:creationId xmlns:a16="http://schemas.microsoft.com/office/drawing/2014/main" id="{F03D4D9B-F798-F19F-E5D5-E8A6A99B55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4580157"/>
      </p:ext>
    </p:extLst>
  </p:cSld>
  <p:clrMapOvr>
    <a:masterClrMapping/>
  </p:clrMapOvr>
  <mc:AlternateContent xmlns:mc="http://schemas.openxmlformats.org/markup-compatibility/2006" xmlns:p14="http://schemas.microsoft.com/office/powerpoint/2010/main">
    <mc:Choice Requires="p14">
      <p:transition spd="slow" p14:dur="2000" advTm="10271"/>
    </mc:Choice>
    <mc:Fallback xmlns="">
      <p:transition spd="slow" advTm="1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4400" dirty="0"/>
              <a:t>Reflection</a:t>
            </a:r>
          </a:p>
        </p:txBody>
      </p:sp>
      <p:sp>
        <p:nvSpPr>
          <p:cNvPr id="3" name="TextBox 2">
            <a:extLst>
              <a:ext uri="{FF2B5EF4-FFF2-40B4-BE49-F238E27FC236}">
                <a16:creationId xmlns:a16="http://schemas.microsoft.com/office/drawing/2014/main" id="{86D0203D-3720-F157-CDBB-25081C0B584F}"/>
              </a:ext>
            </a:extLst>
          </p:cNvPr>
          <p:cNvSpPr txBox="1"/>
          <p:nvPr/>
        </p:nvSpPr>
        <p:spPr>
          <a:xfrm>
            <a:off x="854528" y="4237037"/>
            <a:ext cx="10482943" cy="1200329"/>
          </a:xfrm>
          <a:prstGeom prst="rect">
            <a:avLst/>
          </a:prstGeom>
          <a:noFill/>
        </p:spPr>
        <p:txBody>
          <a:bodyPr wrap="square" rtlCol="0">
            <a:spAutoFit/>
          </a:bodyPr>
          <a:lstStyle/>
          <a:p>
            <a:pPr marL="457200" indent="-457200" algn="ctr">
              <a:buAutoNum type="arabicPeriod"/>
            </a:pPr>
            <a:r>
              <a:rPr lang="en-GB" sz="3600" dirty="0"/>
              <a:t>What character traits do you want to develop?</a:t>
            </a:r>
          </a:p>
          <a:p>
            <a:pPr marL="457200" indent="-457200" algn="ctr">
              <a:buAutoNum type="arabicPeriod"/>
            </a:pPr>
            <a:r>
              <a:rPr lang="en-GB" sz="3600" dirty="0"/>
              <a:t>How are you going to achieve this?</a:t>
            </a:r>
          </a:p>
        </p:txBody>
      </p:sp>
      <p:pic>
        <p:nvPicPr>
          <p:cNvPr id="4" name="Picture 3">
            <a:extLst>
              <a:ext uri="{FF2B5EF4-FFF2-40B4-BE49-F238E27FC236}">
                <a16:creationId xmlns:a16="http://schemas.microsoft.com/office/drawing/2014/main" id="{B37FA6AE-9A6A-3597-F27D-5DD862B28BD1}"/>
              </a:ext>
            </a:extLst>
          </p:cNvPr>
          <p:cNvPicPr>
            <a:picLocks noChangeAspect="1"/>
          </p:cNvPicPr>
          <p:nvPr/>
        </p:nvPicPr>
        <p:blipFill>
          <a:blip r:embed="rId5"/>
          <a:stretch>
            <a:fillRect/>
          </a:stretch>
        </p:blipFill>
        <p:spPr>
          <a:xfrm>
            <a:off x="1799027" y="5871963"/>
            <a:ext cx="8779001" cy="542591"/>
          </a:xfrm>
          <a:prstGeom prst="rect">
            <a:avLst/>
          </a:prstGeom>
        </p:spPr>
      </p:pic>
      <p:pic>
        <p:nvPicPr>
          <p:cNvPr id="1026" name="Picture 2" descr="6,600+ Positive Word Cloud Stock Photos, Pictures &amp; Royalty-Free Images -  iStock">
            <a:extLst>
              <a:ext uri="{FF2B5EF4-FFF2-40B4-BE49-F238E27FC236}">
                <a16:creationId xmlns:a16="http://schemas.microsoft.com/office/drawing/2014/main" id="{DD5532EE-E819-EA02-D901-A3B4BE50F2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319" y="1163940"/>
            <a:ext cx="4341359" cy="3073097"/>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extLst>
              <a:ext uri="{FF2B5EF4-FFF2-40B4-BE49-F238E27FC236}">
                <a16:creationId xmlns:a16="http://schemas.microsoft.com/office/drawing/2014/main" id="{8C8BD7AC-A759-B3D5-CD37-491ACAE0B7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1545553"/>
      </p:ext>
    </p:extLst>
  </p:cSld>
  <p:clrMapOvr>
    <a:masterClrMapping/>
  </p:clrMapOvr>
  <mc:AlternateContent xmlns:mc="http://schemas.openxmlformats.org/markup-compatibility/2006" xmlns:p14="http://schemas.microsoft.com/office/powerpoint/2010/main">
    <mc:Choice Requires="p14">
      <p:transition spd="slow" p14:dur="2000" advTm="27702"/>
    </mc:Choice>
    <mc:Fallback xmlns="">
      <p:transition spd="slow" advTm="2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4800" dirty="0"/>
              <a:t>The United Learning Pupil Charter</a:t>
            </a:r>
          </a:p>
        </p:txBody>
      </p:sp>
      <p:sp>
        <p:nvSpPr>
          <p:cNvPr id="7" name="TextBox 6">
            <a:extLst>
              <a:ext uri="{FF2B5EF4-FFF2-40B4-BE49-F238E27FC236}">
                <a16:creationId xmlns:a16="http://schemas.microsoft.com/office/drawing/2014/main" id="{B2BFEF27-426F-C7A1-EEC0-31372C7D5F78}"/>
              </a:ext>
            </a:extLst>
          </p:cNvPr>
          <p:cNvSpPr txBox="1"/>
          <p:nvPr/>
        </p:nvSpPr>
        <p:spPr>
          <a:xfrm>
            <a:off x="903514" y="1623537"/>
            <a:ext cx="10384971" cy="3108543"/>
          </a:xfrm>
          <a:prstGeom prst="rect">
            <a:avLst/>
          </a:prstGeom>
          <a:noFill/>
        </p:spPr>
        <p:txBody>
          <a:bodyPr wrap="square">
            <a:spAutoFit/>
          </a:bodyPr>
          <a:lstStyle/>
          <a:p>
            <a:pPr algn="ctr"/>
            <a:r>
              <a:rPr lang="en-GB" sz="2800" dirty="0">
                <a:effectLst/>
                <a:latin typeface="Calibri" panose="020F0502020204030204" pitchFamily="34" charset="0"/>
                <a:ea typeface="Calibri" panose="020F0502020204030204" pitchFamily="34" charset="0"/>
                <a:cs typeface="Times New Roman" panose="02020603050405020304" pitchFamily="18" charset="0"/>
              </a:rPr>
              <a:t>Our character is developed </a:t>
            </a:r>
            <a:r>
              <a:rPr lang="en-GB" sz="2800" dirty="0">
                <a:latin typeface="Calibri" panose="020F0502020204030204" pitchFamily="34" charset="0"/>
                <a:ea typeface="Calibri" panose="020F0502020204030204" pitchFamily="34" charset="0"/>
                <a:cs typeface="Times New Roman" panose="02020603050405020304" pitchFamily="18" charset="0"/>
              </a:rPr>
              <a:t>by </a:t>
            </a:r>
            <a:r>
              <a:rPr lang="en-GB" sz="2800" dirty="0">
                <a:effectLst/>
                <a:latin typeface="Calibri" panose="020F0502020204030204" pitchFamily="34" charset="0"/>
                <a:ea typeface="Calibri" panose="020F0502020204030204" pitchFamily="34" charset="0"/>
                <a:cs typeface="Times New Roman" panose="02020603050405020304" pitchFamily="18" charset="0"/>
              </a:rPr>
              <a:t>everything we do</a:t>
            </a:r>
            <a:r>
              <a:rPr lang="en-GB" sz="2800" dirty="0">
                <a:latin typeface="Calibri" panose="020F0502020204030204" pitchFamily="34" charset="0"/>
                <a:ea typeface="Calibri" panose="020F0502020204030204" pitchFamily="34" charset="0"/>
                <a:cs typeface="Times New Roman" panose="02020603050405020304" pitchFamily="18" charset="0"/>
              </a:rPr>
              <a:t>.</a:t>
            </a:r>
          </a:p>
          <a:p>
            <a:pPr algn="ct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2800" dirty="0">
                <a:effectLst/>
                <a:latin typeface="Calibri" panose="020F0502020204030204" pitchFamily="34" charset="0"/>
                <a:ea typeface="Calibri" panose="020F0502020204030204" pitchFamily="34" charset="0"/>
                <a:cs typeface="Times New Roman" panose="02020603050405020304" pitchFamily="18" charset="0"/>
              </a:rPr>
              <a:t>The Pupil Charter sets out opportunities which play a significant role in developing character. </a:t>
            </a:r>
          </a:p>
          <a:p>
            <a:pPr algn="ct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800" dirty="0">
                <a:effectLst/>
                <a:latin typeface="Calibri" panose="020F0502020204030204" pitchFamily="34" charset="0"/>
                <a:ea typeface="Calibri" panose="020F0502020204030204" pitchFamily="34" charset="0"/>
                <a:cs typeface="Times New Roman" panose="02020603050405020304" pitchFamily="18" charset="0"/>
              </a:rPr>
              <a:t>These are opportunities where you can demonstrate and practice character traits in real-world situations</a:t>
            </a:r>
            <a:endParaRPr lang="en-GB" sz="3600" dirty="0"/>
          </a:p>
        </p:txBody>
      </p:sp>
      <p:pic>
        <p:nvPicPr>
          <p:cNvPr id="22" name="Audio 21">
            <a:extLst>
              <a:ext uri="{FF2B5EF4-FFF2-40B4-BE49-F238E27FC236}">
                <a16:creationId xmlns:a16="http://schemas.microsoft.com/office/drawing/2014/main" id="{C1ABD075-2C44-130B-744A-6D93ECEEE8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16392991"/>
      </p:ext>
    </p:extLst>
  </p:cSld>
  <p:clrMapOvr>
    <a:masterClrMapping/>
  </p:clrMapOvr>
  <mc:AlternateContent xmlns:mc="http://schemas.openxmlformats.org/markup-compatibility/2006" xmlns:p14="http://schemas.microsoft.com/office/powerpoint/2010/main">
    <mc:Choice Requires="p14">
      <p:transition spd="slow" p14:dur="2000" advTm="25069"/>
    </mc:Choice>
    <mc:Fallback xmlns="">
      <p:transition spd="slow" advTm="2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4400" dirty="0"/>
              <a:t>Next Steps</a:t>
            </a:r>
          </a:p>
        </p:txBody>
      </p:sp>
      <p:sp>
        <p:nvSpPr>
          <p:cNvPr id="3" name="TextBox 2">
            <a:extLst>
              <a:ext uri="{FF2B5EF4-FFF2-40B4-BE49-F238E27FC236}">
                <a16:creationId xmlns:a16="http://schemas.microsoft.com/office/drawing/2014/main" id="{86D0203D-3720-F157-CDBB-25081C0B584F}"/>
              </a:ext>
            </a:extLst>
          </p:cNvPr>
          <p:cNvSpPr txBox="1"/>
          <p:nvPr/>
        </p:nvSpPr>
        <p:spPr>
          <a:xfrm>
            <a:off x="947057" y="1404257"/>
            <a:ext cx="10482943" cy="3231654"/>
          </a:xfrm>
          <a:prstGeom prst="rect">
            <a:avLst/>
          </a:prstGeom>
          <a:noFill/>
        </p:spPr>
        <p:txBody>
          <a:bodyPr wrap="square" rtlCol="0">
            <a:spAutoFit/>
          </a:bodyPr>
          <a:lstStyle/>
          <a:p>
            <a:pPr algn="ctr"/>
            <a:r>
              <a:rPr lang="en-GB" sz="3200" dirty="0"/>
              <a:t>For more information:</a:t>
            </a:r>
          </a:p>
          <a:p>
            <a:pPr algn="ctr"/>
            <a:endParaRPr lang="en-GB" sz="3200" dirty="0"/>
          </a:p>
          <a:p>
            <a:pPr marL="514350" indent="-514350" algn="ctr">
              <a:buAutoNum type="arabicPeriod"/>
            </a:pPr>
            <a:r>
              <a:rPr lang="en-GB" sz="2800" dirty="0"/>
              <a:t>Keep an eye out on google classroom for any opportunities that are posted</a:t>
            </a:r>
          </a:p>
          <a:p>
            <a:pPr marL="514350" indent="-514350" algn="ctr">
              <a:buAutoNum type="arabicPeriod"/>
            </a:pPr>
            <a:r>
              <a:rPr lang="en-GB" sz="2800" dirty="0"/>
              <a:t>Watch out for school and local opportunities on the notice board in the Humanities corridor next to HU3</a:t>
            </a:r>
          </a:p>
          <a:p>
            <a:pPr marL="457200" indent="-457200" algn="ctr">
              <a:buAutoNum type="arabicPeriod"/>
            </a:pPr>
            <a:r>
              <a:rPr lang="en-GB" sz="2800" dirty="0"/>
              <a:t> Ask Ms Vitalis (HU2)</a:t>
            </a:r>
            <a:endParaRPr lang="en-GB" sz="2000" dirty="0"/>
          </a:p>
        </p:txBody>
      </p:sp>
      <p:pic>
        <p:nvPicPr>
          <p:cNvPr id="4" name="Picture 3">
            <a:extLst>
              <a:ext uri="{FF2B5EF4-FFF2-40B4-BE49-F238E27FC236}">
                <a16:creationId xmlns:a16="http://schemas.microsoft.com/office/drawing/2014/main" id="{B37FA6AE-9A6A-3597-F27D-5DD862B28BD1}"/>
              </a:ext>
            </a:extLst>
          </p:cNvPr>
          <p:cNvPicPr>
            <a:picLocks noChangeAspect="1"/>
          </p:cNvPicPr>
          <p:nvPr/>
        </p:nvPicPr>
        <p:blipFill>
          <a:blip r:embed="rId3"/>
          <a:stretch>
            <a:fillRect/>
          </a:stretch>
        </p:blipFill>
        <p:spPr>
          <a:xfrm>
            <a:off x="1799027" y="5871963"/>
            <a:ext cx="8779001" cy="542591"/>
          </a:xfrm>
          <a:prstGeom prst="rect">
            <a:avLst/>
          </a:prstGeom>
        </p:spPr>
      </p:pic>
    </p:spTree>
    <p:extLst>
      <p:ext uri="{BB962C8B-B14F-4D97-AF65-F5344CB8AC3E}">
        <p14:creationId xmlns:p14="http://schemas.microsoft.com/office/powerpoint/2010/main" val="3602081011"/>
      </p:ext>
    </p:extLst>
  </p:cSld>
  <p:clrMapOvr>
    <a:masterClrMapping/>
  </p:clrMapOvr>
  <mc:AlternateContent xmlns:mc="http://schemas.openxmlformats.org/markup-compatibility/2006" xmlns:p14="http://schemas.microsoft.com/office/powerpoint/2010/main">
    <mc:Choice Requires="p14">
      <p:transition spd="slow" p14:dur="2000" advTm="23083"/>
    </mc:Choice>
    <mc:Fallback xmlns="">
      <p:transition spd="slow" advTm="2308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4400" dirty="0"/>
              <a:t>What makes someone successful?</a:t>
            </a:r>
          </a:p>
        </p:txBody>
      </p:sp>
      <p:sp>
        <p:nvSpPr>
          <p:cNvPr id="3" name="TextBox 2">
            <a:extLst>
              <a:ext uri="{FF2B5EF4-FFF2-40B4-BE49-F238E27FC236}">
                <a16:creationId xmlns:a16="http://schemas.microsoft.com/office/drawing/2014/main" id="{86D0203D-3720-F157-CDBB-25081C0B584F}"/>
              </a:ext>
            </a:extLst>
          </p:cNvPr>
          <p:cNvSpPr txBox="1"/>
          <p:nvPr/>
        </p:nvSpPr>
        <p:spPr>
          <a:xfrm>
            <a:off x="947057" y="1404257"/>
            <a:ext cx="10482943" cy="4093428"/>
          </a:xfrm>
          <a:prstGeom prst="rect">
            <a:avLst/>
          </a:prstGeom>
          <a:noFill/>
        </p:spPr>
        <p:txBody>
          <a:bodyPr wrap="square" rtlCol="0">
            <a:spAutoFit/>
          </a:bodyPr>
          <a:lstStyle/>
          <a:p>
            <a:pPr algn="ctr"/>
            <a:r>
              <a:rPr lang="en-GB" sz="4000" b="1" dirty="0"/>
              <a:t>Think-Pair-Share</a:t>
            </a:r>
          </a:p>
          <a:p>
            <a:pPr algn="ctr"/>
            <a:endParaRPr lang="en-GB" sz="4000" dirty="0"/>
          </a:p>
          <a:p>
            <a:pPr marL="742950" indent="-742950" algn="ctr">
              <a:buAutoNum type="arabicPeriod"/>
            </a:pPr>
            <a:r>
              <a:rPr lang="en-GB" sz="3600" dirty="0"/>
              <a:t>Think of someone you believe to be successful</a:t>
            </a:r>
          </a:p>
          <a:p>
            <a:pPr marL="742950" indent="-742950" algn="ctr">
              <a:buAutoNum type="arabicPeriod"/>
            </a:pPr>
            <a:r>
              <a:rPr lang="en-GB" sz="3600" dirty="0"/>
              <a:t>What is it that makes them successful to you?</a:t>
            </a:r>
          </a:p>
          <a:p>
            <a:pPr marL="742950" indent="-742950" algn="ctr">
              <a:buAutoNum type="arabicPeriod"/>
            </a:pPr>
            <a:r>
              <a:rPr lang="en-GB" sz="3600" dirty="0"/>
              <a:t>What character traits do you think they have?</a:t>
            </a:r>
          </a:p>
          <a:p>
            <a:pPr algn="ctr"/>
            <a:endParaRPr lang="en-GB" sz="3600" dirty="0"/>
          </a:p>
          <a:p>
            <a:pPr algn="ctr"/>
            <a:endParaRPr lang="en-GB" sz="3600" b="1" dirty="0"/>
          </a:p>
        </p:txBody>
      </p:sp>
      <p:pic>
        <p:nvPicPr>
          <p:cNvPr id="4" name="Picture 3">
            <a:extLst>
              <a:ext uri="{FF2B5EF4-FFF2-40B4-BE49-F238E27FC236}">
                <a16:creationId xmlns:a16="http://schemas.microsoft.com/office/drawing/2014/main" id="{B37FA6AE-9A6A-3597-F27D-5DD862B28BD1}"/>
              </a:ext>
            </a:extLst>
          </p:cNvPr>
          <p:cNvPicPr>
            <a:picLocks noChangeAspect="1"/>
          </p:cNvPicPr>
          <p:nvPr/>
        </p:nvPicPr>
        <p:blipFill>
          <a:blip r:embed="rId5"/>
          <a:stretch>
            <a:fillRect/>
          </a:stretch>
        </p:blipFill>
        <p:spPr>
          <a:xfrm>
            <a:off x="1799027" y="5871963"/>
            <a:ext cx="8779001" cy="542591"/>
          </a:xfrm>
          <a:prstGeom prst="rect">
            <a:avLst/>
          </a:prstGeom>
        </p:spPr>
      </p:pic>
      <p:pic>
        <p:nvPicPr>
          <p:cNvPr id="16" name="Audio 15">
            <a:extLst>
              <a:ext uri="{FF2B5EF4-FFF2-40B4-BE49-F238E27FC236}">
                <a16:creationId xmlns:a16="http://schemas.microsoft.com/office/drawing/2014/main" id="{74AECC44-A244-6A0F-20C3-1DC9385A1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71036760"/>
      </p:ext>
    </p:extLst>
  </p:cSld>
  <p:clrMapOvr>
    <a:masterClrMapping/>
  </p:clrMapOvr>
  <mc:AlternateContent xmlns:mc="http://schemas.openxmlformats.org/markup-compatibility/2006" xmlns:p14="http://schemas.microsoft.com/office/powerpoint/2010/main">
    <mc:Choice Requires="p14">
      <p:transition spd="slow" p14:dur="2000" advTm="25193"/>
    </mc:Choice>
    <mc:Fallback xmlns="">
      <p:transition spd="slow" advTm="2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597489"/>
          </a:xfrm>
        </p:spPr>
        <p:style>
          <a:lnRef idx="1">
            <a:schemeClr val="accent4"/>
          </a:lnRef>
          <a:fillRef idx="2">
            <a:schemeClr val="accent4"/>
          </a:fillRef>
          <a:effectRef idx="1">
            <a:schemeClr val="accent4"/>
          </a:effectRef>
          <a:fontRef idx="minor">
            <a:schemeClr val="dk1"/>
          </a:fontRef>
        </p:style>
        <p:txBody>
          <a:bodyPr>
            <a:noAutofit/>
          </a:bodyPr>
          <a:lstStyle/>
          <a:p>
            <a:r>
              <a:rPr lang="en-GB" sz="2800" dirty="0"/>
              <a:t>How will completing the charter benefit you?</a:t>
            </a:r>
          </a:p>
        </p:txBody>
      </p:sp>
      <p:pic>
        <p:nvPicPr>
          <p:cNvPr id="1026" name="Picture 2" descr="extracurricular activities are important because it can help improve your academic performance">
            <a:extLst>
              <a:ext uri="{FF2B5EF4-FFF2-40B4-BE49-F238E27FC236}">
                <a16:creationId xmlns:a16="http://schemas.microsoft.com/office/drawing/2014/main" id="{00E26713-67AC-C793-94AB-C85EECFE6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0943" y="1786618"/>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05CDC6D-3033-D322-5DD1-6011C4F23D8D}"/>
              </a:ext>
            </a:extLst>
          </p:cNvPr>
          <p:cNvSpPr txBox="1"/>
          <p:nvPr/>
        </p:nvSpPr>
        <p:spPr>
          <a:xfrm>
            <a:off x="2286000" y="1339334"/>
            <a:ext cx="6096000" cy="369332"/>
          </a:xfrm>
          <a:prstGeom prst="rect">
            <a:avLst/>
          </a:prstGeom>
          <a:noFill/>
        </p:spPr>
        <p:txBody>
          <a:bodyPr wrap="square">
            <a:spAutoFit/>
          </a:bodyPr>
          <a:lstStyle/>
          <a:p>
            <a:pPr algn="l"/>
            <a:r>
              <a:rPr lang="en-GB" b="1" i="0" dirty="0">
                <a:solidFill>
                  <a:srgbClr val="333456"/>
                </a:solidFill>
                <a:effectLst/>
                <a:latin typeface="Montserrat" panose="00000500000000000000" pitchFamily="2" charset="0"/>
              </a:rPr>
              <a:t>Improved Academic Performance</a:t>
            </a:r>
          </a:p>
        </p:txBody>
      </p:sp>
      <p:pic>
        <p:nvPicPr>
          <p:cNvPr id="14" name="Audio 13">
            <a:extLst>
              <a:ext uri="{FF2B5EF4-FFF2-40B4-BE49-F238E27FC236}">
                <a16:creationId xmlns:a16="http://schemas.microsoft.com/office/drawing/2014/main" id="{441C6C62-AE8D-70EE-614C-8ABEA3026B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39314350"/>
      </p:ext>
    </p:extLst>
  </p:cSld>
  <p:clrMapOvr>
    <a:masterClrMapping/>
  </p:clrMapOvr>
  <mc:AlternateContent xmlns:mc="http://schemas.openxmlformats.org/markup-compatibility/2006" xmlns:p14="http://schemas.microsoft.com/office/powerpoint/2010/main">
    <mc:Choice Requires="p14">
      <p:transition spd="slow" p14:dur="2000" advTm="52417"/>
    </mc:Choice>
    <mc:Fallback xmlns="">
      <p:transition spd="slow" advTm="5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2800" dirty="0"/>
              <a:t>How will completing the charter benefit you?</a:t>
            </a:r>
          </a:p>
        </p:txBody>
      </p:sp>
      <p:sp>
        <p:nvSpPr>
          <p:cNvPr id="6" name="TextBox 5">
            <a:extLst>
              <a:ext uri="{FF2B5EF4-FFF2-40B4-BE49-F238E27FC236}">
                <a16:creationId xmlns:a16="http://schemas.microsoft.com/office/drawing/2014/main" id="{E05CDC6D-3033-D322-5DD1-6011C4F23D8D}"/>
              </a:ext>
            </a:extLst>
          </p:cNvPr>
          <p:cNvSpPr txBox="1"/>
          <p:nvPr/>
        </p:nvSpPr>
        <p:spPr>
          <a:xfrm>
            <a:off x="2852057" y="1339334"/>
            <a:ext cx="7511143" cy="646331"/>
          </a:xfrm>
          <a:prstGeom prst="rect">
            <a:avLst/>
          </a:prstGeom>
          <a:noFill/>
        </p:spPr>
        <p:txBody>
          <a:bodyPr wrap="square">
            <a:spAutoFit/>
          </a:bodyPr>
          <a:lstStyle/>
          <a:p>
            <a:r>
              <a:rPr lang="en-GB" b="1" i="0" dirty="0">
                <a:solidFill>
                  <a:srgbClr val="333456"/>
                </a:solidFill>
                <a:effectLst/>
                <a:latin typeface="Montserrat" panose="00000500000000000000" pitchFamily="2" charset="0"/>
              </a:rPr>
              <a:t>Explore Interests and Create Broader Perspectives</a:t>
            </a:r>
          </a:p>
          <a:p>
            <a:pPr algn="l"/>
            <a:endParaRPr lang="en-GB" b="1" i="0" dirty="0">
              <a:solidFill>
                <a:srgbClr val="333456"/>
              </a:solidFill>
              <a:effectLst/>
              <a:latin typeface="Montserrat" panose="00000500000000000000" pitchFamily="2" charset="0"/>
            </a:endParaRPr>
          </a:p>
        </p:txBody>
      </p:sp>
      <p:pic>
        <p:nvPicPr>
          <p:cNvPr id="2050" name="Picture 2" descr="extracurriculars are important because the help broaden your experience and perspectives">
            <a:extLst>
              <a:ext uri="{FF2B5EF4-FFF2-40B4-BE49-F238E27FC236}">
                <a16:creationId xmlns:a16="http://schemas.microsoft.com/office/drawing/2014/main" id="{BC5BE06F-7559-0D06-D93D-D1F3DF339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804013"/>
            <a:ext cx="7620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9FA9289A-B3DE-C627-DB36-9AAE027103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45364794"/>
      </p:ext>
    </p:extLst>
  </p:cSld>
  <p:clrMapOvr>
    <a:masterClrMapping/>
  </p:clrMapOvr>
  <mc:AlternateContent xmlns:mc="http://schemas.openxmlformats.org/markup-compatibility/2006" xmlns:p14="http://schemas.microsoft.com/office/powerpoint/2010/main">
    <mc:Choice Requires="p14">
      <p:transition spd="slow" p14:dur="2000" advTm="21158"/>
    </mc:Choice>
    <mc:Fallback xmlns="">
      <p:transition spd="slow" advTm="2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A05F-7DC8-15E9-D0F1-90E65CD0CACD}"/>
              </a:ext>
            </a:extLst>
          </p:cNvPr>
          <p:cNvSpPr>
            <a:spLocks noGrp="1"/>
          </p:cNvSpPr>
          <p:nvPr>
            <p:ph type="title"/>
          </p:nvPr>
        </p:nvSpPr>
        <p:spPr/>
        <p:txBody>
          <a:bodyPr/>
          <a:lstStyle/>
          <a:p>
            <a:endParaRPr lang="en-GB" dirty="0"/>
          </a:p>
        </p:txBody>
      </p:sp>
      <p:pic>
        <p:nvPicPr>
          <p:cNvPr id="3" name="Picture 2">
            <a:extLst>
              <a:ext uri="{FF2B5EF4-FFF2-40B4-BE49-F238E27FC236}">
                <a16:creationId xmlns:a16="http://schemas.microsoft.com/office/drawing/2014/main" id="{AD3C60BC-2237-CC83-BDA4-D74659024CC6}"/>
              </a:ext>
            </a:extLst>
          </p:cNvPr>
          <p:cNvPicPr>
            <a:picLocks noChangeAspect="1"/>
          </p:cNvPicPr>
          <p:nvPr/>
        </p:nvPicPr>
        <p:blipFill>
          <a:blip r:embed="rId5"/>
          <a:stretch>
            <a:fillRect/>
          </a:stretch>
        </p:blipFill>
        <p:spPr>
          <a:xfrm>
            <a:off x="1992086" y="1917247"/>
            <a:ext cx="7620000" cy="4286250"/>
          </a:xfrm>
          <a:prstGeom prst="rect">
            <a:avLst/>
          </a:prstGeom>
        </p:spPr>
      </p:pic>
      <p:sp>
        <p:nvSpPr>
          <p:cNvPr id="5" name="TextBox 4">
            <a:extLst>
              <a:ext uri="{FF2B5EF4-FFF2-40B4-BE49-F238E27FC236}">
                <a16:creationId xmlns:a16="http://schemas.microsoft.com/office/drawing/2014/main" id="{769AB328-2C68-A2E3-C206-37BF0F35287D}"/>
              </a:ext>
            </a:extLst>
          </p:cNvPr>
          <p:cNvSpPr txBox="1"/>
          <p:nvPr/>
        </p:nvSpPr>
        <p:spPr>
          <a:xfrm>
            <a:off x="1600200" y="1547915"/>
            <a:ext cx="6096000" cy="369332"/>
          </a:xfrm>
          <a:prstGeom prst="rect">
            <a:avLst/>
          </a:prstGeom>
          <a:noFill/>
        </p:spPr>
        <p:txBody>
          <a:bodyPr wrap="square">
            <a:spAutoFit/>
          </a:bodyPr>
          <a:lstStyle/>
          <a:p>
            <a:pPr algn="l"/>
            <a:r>
              <a:rPr lang="en-GB" b="1" i="0" dirty="0">
                <a:solidFill>
                  <a:srgbClr val="333456"/>
                </a:solidFill>
                <a:effectLst/>
                <a:latin typeface="Montserrat" panose="00000500000000000000" pitchFamily="2" charset="0"/>
              </a:rPr>
              <a:t>Higher Self-esteem</a:t>
            </a:r>
          </a:p>
        </p:txBody>
      </p:sp>
      <p:sp>
        <p:nvSpPr>
          <p:cNvPr id="6" name="Title 1">
            <a:extLst>
              <a:ext uri="{FF2B5EF4-FFF2-40B4-BE49-F238E27FC236}">
                <a16:creationId xmlns:a16="http://schemas.microsoft.com/office/drawing/2014/main" id="{81EBEC13-B14E-F564-7D23-4CA380B17A24}"/>
              </a:ext>
            </a:extLst>
          </p:cNvPr>
          <p:cNvSpPr txBox="1">
            <a:spLocks/>
          </p:cNvSpPr>
          <p:nvPr/>
        </p:nvSpPr>
        <p:spPr>
          <a:xfrm>
            <a:off x="1524000" y="187643"/>
            <a:ext cx="9144000" cy="808037"/>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2800" dirty="0"/>
              <a:t>How will completing the charter benefit you?</a:t>
            </a:r>
          </a:p>
        </p:txBody>
      </p:sp>
      <p:pic>
        <p:nvPicPr>
          <p:cNvPr id="8" name="Audio 7">
            <a:extLst>
              <a:ext uri="{FF2B5EF4-FFF2-40B4-BE49-F238E27FC236}">
                <a16:creationId xmlns:a16="http://schemas.microsoft.com/office/drawing/2014/main" id="{103CAF70-74C2-8162-93B1-B038497BC4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4595731"/>
      </p:ext>
    </p:extLst>
  </p:cSld>
  <p:clrMapOvr>
    <a:masterClrMapping/>
  </p:clrMapOvr>
  <mc:AlternateContent xmlns:mc="http://schemas.openxmlformats.org/markup-compatibility/2006" xmlns:p14="http://schemas.microsoft.com/office/powerpoint/2010/main">
    <mc:Choice Requires="p14">
      <p:transition spd="slow" p14:dur="2000" advTm="13027"/>
    </mc:Choice>
    <mc:Fallback xmlns="">
      <p:transition spd="slow" advTm="13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xtracurriculars are important because it exposes you to social opportunities">
            <a:extLst>
              <a:ext uri="{FF2B5EF4-FFF2-40B4-BE49-F238E27FC236}">
                <a16:creationId xmlns:a16="http://schemas.microsoft.com/office/drawing/2014/main" id="{4663047B-3C42-BBDE-5322-881CF89DC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0943" y="1966912"/>
            <a:ext cx="7620000" cy="4295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C182EA-B573-887E-3458-1EC58FD4AD5C}"/>
              </a:ext>
            </a:extLst>
          </p:cNvPr>
          <p:cNvSpPr txBox="1"/>
          <p:nvPr/>
        </p:nvSpPr>
        <p:spPr>
          <a:xfrm>
            <a:off x="2024742" y="1502620"/>
            <a:ext cx="6096000" cy="369332"/>
          </a:xfrm>
          <a:prstGeom prst="rect">
            <a:avLst/>
          </a:prstGeom>
          <a:noFill/>
        </p:spPr>
        <p:txBody>
          <a:bodyPr wrap="square">
            <a:spAutoFit/>
          </a:bodyPr>
          <a:lstStyle/>
          <a:p>
            <a:pPr algn="l"/>
            <a:r>
              <a:rPr lang="en-GB" b="1" i="0" dirty="0">
                <a:solidFill>
                  <a:srgbClr val="333456"/>
                </a:solidFill>
                <a:effectLst/>
                <a:latin typeface="Montserrat" panose="00000500000000000000" pitchFamily="2" charset="0"/>
              </a:rPr>
              <a:t>Social Opportunities</a:t>
            </a:r>
          </a:p>
        </p:txBody>
      </p:sp>
      <p:sp>
        <p:nvSpPr>
          <p:cNvPr id="4" name="Title 1">
            <a:extLst>
              <a:ext uri="{FF2B5EF4-FFF2-40B4-BE49-F238E27FC236}">
                <a16:creationId xmlns:a16="http://schemas.microsoft.com/office/drawing/2014/main" id="{F2E42E58-F81B-AA16-8569-0C5A0E91005C}"/>
              </a:ext>
            </a:extLst>
          </p:cNvPr>
          <p:cNvSpPr txBox="1">
            <a:spLocks/>
          </p:cNvSpPr>
          <p:nvPr/>
        </p:nvSpPr>
        <p:spPr>
          <a:xfrm>
            <a:off x="1524000" y="187643"/>
            <a:ext cx="9144000" cy="808037"/>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2800" dirty="0"/>
              <a:t>How will completing the charter benefit you?</a:t>
            </a:r>
          </a:p>
        </p:txBody>
      </p:sp>
      <p:pic>
        <p:nvPicPr>
          <p:cNvPr id="8" name="Audio 7">
            <a:extLst>
              <a:ext uri="{FF2B5EF4-FFF2-40B4-BE49-F238E27FC236}">
                <a16:creationId xmlns:a16="http://schemas.microsoft.com/office/drawing/2014/main" id="{F45F49AC-D42F-C437-450C-A8619370F3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1133029"/>
      </p:ext>
    </p:extLst>
  </p:cSld>
  <p:clrMapOvr>
    <a:masterClrMapping/>
  </p:clrMapOvr>
  <mc:AlternateContent xmlns:mc="http://schemas.openxmlformats.org/markup-compatibility/2006" xmlns:p14="http://schemas.microsoft.com/office/powerpoint/2010/main">
    <mc:Choice Requires="p14">
      <p:transition spd="slow" p14:dur="2000" advTm="15258"/>
    </mc:Choice>
    <mc:Fallback xmlns="">
      <p:transition spd="slow" advTm="1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D64E-5161-7FC3-E1D8-BC2E941096AB}"/>
              </a:ext>
            </a:extLst>
          </p:cNvPr>
          <p:cNvSpPr>
            <a:spLocks noGrp="1"/>
          </p:cNvSpPr>
          <p:nvPr>
            <p:ph type="title"/>
          </p:nvPr>
        </p:nvSpPr>
        <p:spPr/>
        <p:txBody>
          <a:bodyPr/>
          <a:lstStyle/>
          <a:p>
            <a:endParaRPr lang="en-GB"/>
          </a:p>
        </p:txBody>
      </p:sp>
      <p:sp>
        <p:nvSpPr>
          <p:cNvPr id="5" name="TextBox 4">
            <a:extLst>
              <a:ext uri="{FF2B5EF4-FFF2-40B4-BE49-F238E27FC236}">
                <a16:creationId xmlns:a16="http://schemas.microsoft.com/office/drawing/2014/main" id="{DC00E4BC-B338-A893-1E51-893F2499C179}"/>
              </a:ext>
            </a:extLst>
          </p:cNvPr>
          <p:cNvSpPr txBox="1"/>
          <p:nvPr/>
        </p:nvSpPr>
        <p:spPr>
          <a:xfrm>
            <a:off x="838200" y="1759939"/>
            <a:ext cx="6096000" cy="369332"/>
          </a:xfrm>
          <a:prstGeom prst="rect">
            <a:avLst/>
          </a:prstGeom>
          <a:noFill/>
        </p:spPr>
        <p:txBody>
          <a:bodyPr wrap="square">
            <a:spAutoFit/>
          </a:bodyPr>
          <a:lstStyle/>
          <a:p>
            <a:pPr algn="l"/>
            <a:r>
              <a:rPr lang="en-GB" b="1" i="0" dirty="0">
                <a:solidFill>
                  <a:srgbClr val="333456"/>
                </a:solidFill>
                <a:effectLst/>
                <a:latin typeface="Montserrat" panose="00000500000000000000" pitchFamily="2" charset="0"/>
              </a:rPr>
              <a:t>Essential Life Skills</a:t>
            </a:r>
          </a:p>
        </p:txBody>
      </p:sp>
      <p:pic>
        <p:nvPicPr>
          <p:cNvPr id="5122" name="Picture 2" descr="extracurriculars are important because it gives you essential life skills">
            <a:extLst>
              <a:ext uri="{FF2B5EF4-FFF2-40B4-BE49-F238E27FC236}">
                <a16:creationId xmlns:a16="http://schemas.microsoft.com/office/drawing/2014/main" id="{D39A538F-BC42-0C15-A0E7-484D1A1C8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198523"/>
            <a:ext cx="7620000" cy="42957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FA02126-3701-A3D1-9085-DB135EF29781}"/>
              </a:ext>
            </a:extLst>
          </p:cNvPr>
          <p:cNvSpPr txBox="1">
            <a:spLocks/>
          </p:cNvSpPr>
          <p:nvPr/>
        </p:nvSpPr>
        <p:spPr>
          <a:xfrm>
            <a:off x="1175657" y="363218"/>
            <a:ext cx="9144000" cy="808037"/>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2800" dirty="0"/>
              <a:t>How will completing the charter benefit you?</a:t>
            </a:r>
          </a:p>
        </p:txBody>
      </p:sp>
      <p:pic>
        <p:nvPicPr>
          <p:cNvPr id="7" name="Audio 6">
            <a:extLst>
              <a:ext uri="{FF2B5EF4-FFF2-40B4-BE49-F238E27FC236}">
                <a16:creationId xmlns:a16="http://schemas.microsoft.com/office/drawing/2014/main" id="{0CDC8A63-B87F-4AFA-4821-0928CC7141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190987"/>
      </p:ext>
    </p:extLst>
  </p:cSld>
  <p:clrMapOvr>
    <a:masterClrMapping/>
  </p:clrMapOvr>
  <mc:AlternateContent xmlns:mc="http://schemas.openxmlformats.org/markup-compatibility/2006" xmlns:p14="http://schemas.microsoft.com/office/powerpoint/2010/main">
    <mc:Choice Requires="p14">
      <p:transition spd="slow" p14:dur="2000" advTm="24389"/>
    </mc:Choice>
    <mc:Fallback xmlns="">
      <p:transition spd="slow" advTm="2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3BEF-89E9-066E-CFA6-69F8DACCB51F}"/>
              </a:ext>
            </a:extLst>
          </p:cNvPr>
          <p:cNvSpPr>
            <a:spLocks noGrp="1"/>
          </p:cNvSpPr>
          <p:nvPr>
            <p:ph type="ctrTitle"/>
          </p:nvPr>
        </p:nvSpPr>
        <p:spPr>
          <a:xfrm>
            <a:off x="1524000" y="187643"/>
            <a:ext cx="9144000" cy="808037"/>
          </a:xfrm>
        </p:spPr>
        <p:style>
          <a:lnRef idx="1">
            <a:schemeClr val="accent4"/>
          </a:lnRef>
          <a:fillRef idx="2">
            <a:schemeClr val="accent4"/>
          </a:fillRef>
          <a:effectRef idx="1">
            <a:schemeClr val="accent4"/>
          </a:effectRef>
          <a:fontRef idx="minor">
            <a:schemeClr val="dk1"/>
          </a:fontRef>
        </p:style>
        <p:txBody>
          <a:bodyPr>
            <a:noAutofit/>
          </a:bodyPr>
          <a:lstStyle/>
          <a:p>
            <a:r>
              <a:rPr lang="en-GB" sz="3600" dirty="0"/>
              <a:t>How will completing the charter benefit you?</a:t>
            </a:r>
          </a:p>
        </p:txBody>
      </p:sp>
      <p:sp>
        <p:nvSpPr>
          <p:cNvPr id="3" name="Subtitle 2">
            <a:extLst>
              <a:ext uri="{FF2B5EF4-FFF2-40B4-BE49-F238E27FC236}">
                <a16:creationId xmlns:a16="http://schemas.microsoft.com/office/drawing/2014/main" id="{865A9A08-4E68-7A32-BEB0-BF390D817F94}"/>
              </a:ext>
            </a:extLst>
          </p:cNvPr>
          <p:cNvSpPr>
            <a:spLocks noGrp="1"/>
          </p:cNvSpPr>
          <p:nvPr>
            <p:ph type="subTitle" idx="1"/>
          </p:nvPr>
        </p:nvSpPr>
        <p:spPr/>
        <p:txBody>
          <a:bodyPr/>
          <a:lstStyle/>
          <a:p>
            <a:endParaRPr lang="en-GB" dirty="0"/>
          </a:p>
        </p:txBody>
      </p:sp>
      <p:pic>
        <p:nvPicPr>
          <p:cNvPr id="1026" name="Picture 2" descr="extracurriculars are important because you can build your resume">
            <a:extLst>
              <a:ext uri="{FF2B5EF4-FFF2-40B4-BE49-F238E27FC236}">
                <a16:creationId xmlns:a16="http://schemas.microsoft.com/office/drawing/2014/main" id="{B8CC3BF9-DE8A-260D-BFAF-FBF52BC67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600200"/>
            <a:ext cx="7620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extLst>
              <a:ext uri="{FF2B5EF4-FFF2-40B4-BE49-F238E27FC236}">
                <a16:creationId xmlns:a16="http://schemas.microsoft.com/office/drawing/2014/main" id="{AC90725C-75C6-EBB5-B698-84F78F77A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20182340"/>
      </p:ext>
    </p:extLst>
  </p:cSld>
  <p:clrMapOvr>
    <a:masterClrMapping/>
  </p:clrMapOvr>
  <mc:AlternateContent xmlns:mc="http://schemas.openxmlformats.org/markup-compatibility/2006" xmlns:p14="http://schemas.microsoft.com/office/powerpoint/2010/main">
    <mc:Choice Requires="p14">
      <p:transition spd="slow" p14:dur="2000" advTm="36895"/>
    </mc:Choice>
    <mc:Fallback xmlns="">
      <p:transition spd="slow" advTm="36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ags/tag3.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1445</TotalTime>
  <Words>1667</Words>
  <Application>Microsoft Office PowerPoint</Application>
  <PresentationFormat>Widescreen</PresentationFormat>
  <Paragraphs>132</Paragraphs>
  <Slides>20</Slides>
  <Notes>19</Notes>
  <HiddenSlides>0</HiddenSlides>
  <MMClips>19</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  PSHE (Personal, Social and Health Education)  The Pupil Charter Open your character journal to page 17   </vt:lpstr>
      <vt:lpstr>The United Learning Pupil Charter</vt:lpstr>
      <vt:lpstr>What makes someone successful?</vt:lpstr>
      <vt:lpstr>How will completing the charter benefit you?</vt:lpstr>
      <vt:lpstr>How will completing the charter benefit you?</vt:lpstr>
      <vt:lpstr>PowerPoint Presentation</vt:lpstr>
      <vt:lpstr>PowerPoint Presentation</vt:lpstr>
      <vt:lpstr>PowerPoint Presentation</vt:lpstr>
      <vt:lpstr>How will completing the charter benefit you?</vt:lpstr>
      <vt:lpstr>How will completing the charter benefit you?</vt:lpstr>
      <vt:lpstr>The United Learning Pupil Charter</vt:lpstr>
      <vt:lpstr>The United Learning Pupil Charter</vt:lpstr>
      <vt:lpstr>The United Learning Pupil Charter</vt:lpstr>
      <vt:lpstr>The United Learning Pupil Charter</vt:lpstr>
      <vt:lpstr>Local Opportunities</vt:lpstr>
      <vt:lpstr>Local Opportunities</vt:lpstr>
      <vt:lpstr>School Opportunities</vt:lpstr>
      <vt:lpstr>School Opportunities</vt:lpstr>
      <vt:lpstr>Reflection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Devon Vitalis</dc:creator>
  <cp:lastModifiedBy>Devon Vitalis</cp:lastModifiedBy>
  <cp:revision>3</cp:revision>
  <dcterms:created xsi:type="dcterms:W3CDTF">2023-09-20T14:18:01Z</dcterms:created>
  <dcterms:modified xsi:type="dcterms:W3CDTF">2023-11-20T12:51:49Z</dcterms:modified>
</cp:coreProperties>
</file>